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12" r:id="rId6"/>
  </p:sldMasterIdLst>
  <p:notesMasterIdLst>
    <p:notesMasterId r:id="rId24"/>
  </p:notesMasterIdLst>
  <p:handoutMasterIdLst>
    <p:handoutMasterId r:id="rId25"/>
  </p:handoutMasterIdLst>
  <p:sldIdLst>
    <p:sldId id="519" r:id="rId7"/>
    <p:sldId id="500" r:id="rId8"/>
    <p:sldId id="515" r:id="rId9"/>
    <p:sldId id="502" r:id="rId10"/>
    <p:sldId id="503" r:id="rId11"/>
    <p:sldId id="516" r:id="rId12"/>
    <p:sldId id="514" r:id="rId13"/>
    <p:sldId id="510" r:id="rId14"/>
    <p:sldId id="511" r:id="rId15"/>
    <p:sldId id="488" r:id="rId16"/>
    <p:sldId id="455" r:id="rId17"/>
    <p:sldId id="456" r:id="rId18"/>
    <p:sldId id="505" r:id="rId19"/>
    <p:sldId id="489" r:id="rId20"/>
    <p:sldId id="512" r:id="rId21"/>
    <p:sldId id="513" r:id="rId22"/>
    <p:sldId id="520"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Brady" initials="KB" lastIdx="10" clrIdx="2">
    <p:extLst/>
  </p:cmAuthor>
  <p:cmAuthor id="2" name="Donna McCarraher" initials="DM" lastIdx="5" clrIdx="3">
    <p:extLst/>
  </p:cmAuthor>
  <p:cmAuthor id="3" name="Kate Plourde" initials="KP" lastIdx="5" clrIdx="4">
    <p:extLst/>
  </p:cmAuthor>
  <p:cmAuthor id="4" name="Nicole Ippoliti" initials="NI" lastIdx="1" clrIdx="5">
    <p:extLst/>
  </p:cmAuthor>
  <p:cmAuthor id="5" name="Leila Dal Santo" initials="LDS" lastIdx="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8000FF"/>
    <a:srgbClr val="00FF00"/>
    <a:srgbClr val="D41145"/>
    <a:srgbClr val="6AABD9"/>
    <a:srgbClr val="754F9D"/>
    <a:srgbClr val="F2F2F2"/>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69489" autoAdjust="0"/>
  </p:normalViewPr>
  <p:slideViewPr>
    <p:cSldViewPr snapToGrid="0">
      <p:cViewPr varScale="1">
        <p:scale>
          <a:sx n="63" d="100"/>
          <a:sy n="63" d="100"/>
        </p:scale>
        <p:origin x="-22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2928"/>
    </p:cViewPr>
  </p:sorterViewPr>
  <p:notesViewPr>
    <p:cSldViewPr snapToGrid="0">
      <p:cViewPr varScale="1">
        <p:scale>
          <a:sx n="68" d="100"/>
          <a:sy n="68" d="100"/>
        </p:scale>
        <p:origin x="-330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13FC7FE4-C59E-405B-A764-26528E658924}" type="datetimeFigureOut">
              <a:rPr lang="en-US" smtClean="0"/>
              <a:t>7/20/2018</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481051A5-BFBB-49B8-94C3-C0CF65971B0B}" type="slidenum">
              <a:rPr lang="en-US" smtClean="0"/>
              <a:t>‹#›</a:t>
            </a:fld>
            <a:endParaRPr lang="en-US"/>
          </a:p>
        </p:txBody>
      </p:sp>
    </p:spTree>
    <p:extLst>
      <p:ext uri="{BB962C8B-B14F-4D97-AF65-F5344CB8AC3E}">
        <p14:creationId xmlns:p14="http://schemas.microsoft.com/office/powerpoint/2010/main" val="258703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D75773FC-FD0F-4DFB-B06E-96754350D31F}" type="datetimeFigureOut">
              <a:rPr lang="en-US" smtClean="0"/>
              <a:t>7/20/2018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12CE30BC-517E-4826-AA4B-0FE5698B6550}" type="slidenum">
              <a:rPr lang="en-US" smtClean="0"/>
              <a:t>‹#›</a:t>
            </a:fld>
            <a:endParaRPr lang="en-US"/>
          </a:p>
        </p:txBody>
      </p:sp>
    </p:spTree>
    <p:extLst>
      <p:ext uri="{BB962C8B-B14F-4D97-AF65-F5344CB8AC3E}">
        <p14:creationId xmlns:p14="http://schemas.microsoft.com/office/powerpoint/2010/main" val="388270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2</a:t>
            </a:fld>
            <a:endParaRPr lang="en-US"/>
          </a:p>
        </p:txBody>
      </p:sp>
    </p:spTree>
    <p:extLst>
      <p:ext uri="{BB962C8B-B14F-4D97-AF65-F5344CB8AC3E}">
        <p14:creationId xmlns:p14="http://schemas.microsoft.com/office/powerpoint/2010/main" val="384357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E30BC-517E-4826-AA4B-0FE5698B6550}" type="slidenum">
              <a:rPr lang="en-US" smtClean="0"/>
              <a:t>13</a:t>
            </a:fld>
            <a:endParaRPr lang="en-US"/>
          </a:p>
        </p:txBody>
      </p:sp>
    </p:spTree>
    <p:extLst>
      <p:ext uri="{BB962C8B-B14F-4D97-AF65-F5344CB8AC3E}">
        <p14:creationId xmlns:p14="http://schemas.microsoft.com/office/powerpoint/2010/main" val="250420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14</a:t>
            </a:fld>
            <a:endParaRPr lang="en-US"/>
          </a:p>
        </p:txBody>
      </p:sp>
    </p:spTree>
    <p:extLst>
      <p:ext uri="{BB962C8B-B14F-4D97-AF65-F5344CB8AC3E}">
        <p14:creationId xmlns:p14="http://schemas.microsoft.com/office/powerpoint/2010/main" val="414980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417638" y="476250"/>
            <a:ext cx="4187825" cy="3141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Shape 516"/>
          <p:cNvSpPr txBox="1">
            <a:spLocks noGrp="1"/>
          </p:cNvSpPr>
          <p:nvPr>
            <p:ph type="body" idx="1"/>
          </p:nvPr>
        </p:nvSpPr>
        <p:spPr>
          <a:xfrm>
            <a:off x="477113" y="3872433"/>
            <a:ext cx="6126128" cy="4997918"/>
          </a:xfrm>
          <a:prstGeom prst="rect">
            <a:avLst/>
          </a:prstGeom>
          <a:noFill/>
          <a:ln>
            <a:noFill/>
          </a:ln>
        </p:spPr>
        <p:txBody>
          <a:bodyPr spcFirstLastPara="1" wrap="square" lIns="93315" tIns="46645" rIns="93315" bIns="46645" anchor="t" anchorCtr="0">
            <a:noAutofit/>
          </a:bodyPr>
          <a:lstStyle/>
          <a:p>
            <a:endParaRPr lang="en-US" dirty="0" smtClean="0">
              <a:latin typeface="Times New Roman" panose="02020603050405020304" pitchFamily="18" charset="0"/>
              <a:cs typeface="Times New Roman" panose="02020603050405020304" pitchFamily="18" charset="0"/>
            </a:endParaRPr>
          </a:p>
        </p:txBody>
      </p:sp>
      <p:sp>
        <p:nvSpPr>
          <p:cNvPr id="517" name="Shape 517"/>
          <p:cNvSpPr txBox="1">
            <a:spLocks noGrp="1"/>
          </p:cNvSpPr>
          <p:nvPr>
            <p:ph type="sldNum" idx="12"/>
          </p:nvPr>
        </p:nvSpPr>
        <p:spPr>
          <a:xfrm>
            <a:off x="3978133" y="8842031"/>
            <a:ext cx="3043343" cy="467071"/>
          </a:xfrm>
          <a:prstGeom prst="rect">
            <a:avLst/>
          </a:prstGeom>
          <a:noFill/>
          <a:ln>
            <a:noFill/>
          </a:ln>
        </p:spPr>
        <p:txBody>
          <a:bodyPr spcFirstLastPara="1" wrap="square" lIns="93315" tIns="46645" rIns="93315" bIns="46645" anchor="b" anchorCtr="0">
            <a:noAutofit/>
          </a:bodyPr>
          <a:lstStyle/>
          <a:p>
            <a:fld id="{00000000-1234-1234-1234-123412341234}" type="slidenum">
              <a:rPr lang="en-US">
                <a:solidFill>
                  <a:schemeClr val="dk1"/>
                </a:solidFill>
                <a:latin typeface="Calibri"/>
                <a:ea typeface="Calibri"/>
                <a:cs typeface="Calibri"/>
                <a:sym typeface="Calibri"/>
              </a:rPr>
              <a:pPr/>
              <a:t>15</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91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4</a:t>
            </a:fld>
            <a:endParaRPr lang="en-US"/>
          </a:p>
        </p:txBody>
      </p:sp>
    </p:spTree>
    <p:extLst>
      <p:ext uri="{BB962C8B-B14F-4D97-AF65-F5344CB8AC3E}">
        <p14:creationId xmlns:p14="http://schemas.microsoft.com/office/powerpoint/2010/main" val="193793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5</a:t>
            </a:fld>
            <a:endParaRPr lang="en-US"/>
          </a:p>
        </p:txBody>
      </p:sp>
    </p:spTree>
    <p:extLst>
      <p:ext uri="{BB962C8B-B14F-4D97-AF65-F5344CB8AC3E}">
        <p14:creationId xmlns:p14="http://schemas.microsoft.com/office/powerpoint/2010/main" val="248701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7</a:t>
            </a:fld>
            <a:endParaRPr lang="en-US"/>
          </a:p>
        </p:txBody>
      </p:sp>
    </p:spTree>
    <p:extLst>
      <p:ext uri="{BB962C8B-B14F-4D97-AF65-F5344CB8AC3E}">
        <p14:creationId xmlns:p14="http://schemas.microsoft.com/office/powerpoint/2010/main" val="110995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8</a:t>
            </a:fld>
            <a:endParaRPr lang="en-US"/>
          </a:p>
        </p:txBody>
      </p:sp>
    </p:spTree>
    <p:extLst>
      <p:ext uri="{BB962C8B-B14F-4D97-AF65-F5344CB8AC3E}">
        <p14:creationId xmlns:p14="http://schemas.microsoft.com/office/powerpoint/2010/main" val="68423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9</a:t>
            </a:fld>
            <a:endParaRPr lang="en-US"/>
          </a:p>
        </p:txBody>
      </p:sp>
    </p:spTree>
    <p:extLst>
      <p:ext uri="{BB962C8B-B14F-4D97-AF65-F5344CB8AC3E}">
        <p14:creationId xmlns:p14="http://schemas.microsoft.com/office/powerpoint/2010/main" val="118897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10</a:t>
            </a:fld>
            <a:endParaRPr lang="en-US"/>
          </a:p>
        </p:txBody>
      </p:sp>
    </p:spTree>
    <p:extLst>
      <p:ext uri="{BB962C8B-B14F-4D97-AF65-F5344CB8AC3E}">
        <p14:creationId xmlns:p14="http://schemas.microsoft.com/office/powerpoint/2010/main" val="231083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11</a:t>
            </a:fld>
            <a:endParaRPr lang="en-US"/>
          </a:p>
        </p:txBody>
      </p:sp>
    </p:spTree>
    <p:extLst>
      <p:ext uri="{BB962C8B-B14F-4D97-AF65-F5344CB8AC3E}">
        <p14:creationId xmlns:p14="http://schemas.microsoft.com/office/powerpoint/2010/main" val="27281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CE30BC-517E-4826-AA4B-0FE5698B6550}" type="slidenum">
              <a:rPr lang="en-US" smtClean="0"/>
              <a:t>12</a:t>
            </a:fld>
            <a:endParaRPr lang="en-US"/>
          </a:p>
        </p:txBody>
      </p:sp>
    </p:spTree>
    <p:extLst>
      <p:ext uri="{BB962C8B-B14F-4D97-AF65-F5344CB8AC3E}">
        <p14:creationId xmlns:p14="http://schemas.microsoft.com/office/powerpoint/2010/main" val="289371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FBF31E-0DDC-4085-8421-DC34C6BF220B}" type="datetime1">
              <a:rPr lang="en-US" smtClean="0"/>
              <a:t>7/20/2018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3048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353587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760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7"/>
            <a:ext cx="8520437" cy="76371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6100"/>
              <a:buFont typeface="Arial"/>
              <a:buNone/>
              <a:defRPr sz="222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311700" y="1536634"/>
            <a:ext cx="8520437" cy="4555213"/>
          </a:xfrm>
          <a:prstGeom prst="rect">
            <a:avLst/>
          </a:prstGeom>
          <a:noFill/>
          <a:ln>
            <a:noFill/>
          </a:ln>
        </p:spPr>
        <p:txBody>
          <a:bodyPr spcFirstLastPara="1" wrap="square" lIns="91425" tIns="91425" rIns="91425" bIns="91425" anchor="t" anchorCtr="0"/>
          <a:lstStyle>
            <a:lvl1pPr marL="166375" marR="0" lvl="0" indent="-175619" algn="l" rtl="0">
              <a:lnSpc>
                <a:spcPct val="115000"/>
              </a:lnSpc>
              <a:spcBef>
                <a:spcPts val="0"/>
              </a:spcBef>
              <a:spcAft>
                <a:spcPts val="0"/>
              </a:spcAft>
              <a:buClr>
                <a:schemeClr val="dk2"/>
              </a:buClr>
              <a:buSzPts val="4000"/>
              <a:buFont typeface="Arial"/>
              <a:buChar char="●"/>
              <a:defRPr sz="1456" b="0" i="0" u="none" strike="noStrike" cap="none">
                <a:solidFill>
                  <a:schemeClr val="dk2"/>
                </a:solidFill>
                <a:latin typeface="Arial"/>
                <a:ea typeface="Arial"/>
                <a:cs typeface="Arial"/>
                <a:sym typeface="Arial"/>
              </a:defRPr>
            </a:lvl1pPr>
            <a:lvl2pPr marL="332750" marR="0" lvl="1"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2pPr>
            <a:lvl3pPr marL="499125" marR="0" lvl="2"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3pPr>
            <a:lvl4pPr marL="665501" marR="0" lvl="3"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4pPr>
            <a:lvl5pPr marL="831875" marR="0" lvl="4"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5pPr>
            <a:lvl6pPr marL="998251" marR="0" lvl="5"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6pPr>
            <a:lvl7pPr marL="1164626" marR="0" lvl="6"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7pPr>
            <a:lvl8pPr marL="1331001" marR="0" lvl="7" indent="-154821" algn="l" rtl="0">
              <a:lnSpc>
                <a:spcPct val="115000"/>
              </a:lnSpc>
              <a:spcBef>
                <a:spcPts val="1346"/>
              </a:spcBef>
              <a:spcAft>
                <a:spcPts val="0"/>
              </a:spcAft>
              <a:buClr>
                <a:schemeClr val="dk2"/>
              </a:buClr>
              <a:buSzPts val="3100"/>
              <a:buFont typeface="Arial"/>
              <a:buChar char="○"/>
              <a:defRPr sz="1128" b="0" i="0" u="none" strike="noStrike" cap="none">
                <a:solidFill>
                  <a:schemeClr val="dk2"/>
                </a:solidFill>
                <a:latin typeface="Arial"/>
                <a:ea typeface="Arial"/>
                <a:cs typeface="Arial"/>
                <a:sym typeface="Arial"/>
              </a:defRPr>
            </a:lvl8pPr>
            <a:lvl9pPr marL="1497376" marR="0" lvl="8" indent="-154821" algn="l" rtl="0">
              <a:lnSpc>
                <a:spcPct val="115000"/>
              </a:lnSpc>
              <a:spcBef>
                <a:spcPts val="1346"/>
              </a:spcBef>
              <a:spcAft>
                <a:spcPts val="1346"/>
              </a:spcAft>
              <a:buClr>
                <a:schemeClr val="dk2"/>
              </a:buClr>
              <a:buSzPts val="3100"/>
              <a:buFont typeface="Arial"/>
              <a:buChar char="■"/>
              <a:defRPr sz="1128"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6217623"/>
            <a:ext cx="548800" cy="524863"/>
          </a:xfrm>
          <a:prstGeom prst="rect">
            <a:avLst/>
          </a:prstGeom>
          <a:noFill/>
          <a:ln>
            <a:noFill/>
          </a:ln>
        </p:spPr>
        <p:txBody>
          <a:bodyPr spcFirstLastPara="1" wrap="square" lIns="202450" tIns="202450" rIns="202450" bIns="202450" anchor="ctr" anchorCtr="0">
            <a:noAutofit/>
          </a:bodyPr>
          <a:lstStyle>
            <a:lvl1pPr marL="0" marR="0" lvl="0"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76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298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7F74706B-C7D4-49C1-B76A-DDE11F9DC62F}"/>
              </a:ext>
            </a:extLst>
          </p:cNvPr>
          <p:cNvSpPr>
            <a:spLocks noGrp="1"/>
          </p:cNvSpPr>
          <p:nvPr>
            <p:ph type="sldNum" sz="quarter" idx="12"/>
          </p:nvPr>
        </p:nvSpPr>
        <p:spPr>
          <a:xfrm>
            <a:off x="8629650" y="6492876"/>
            <a:ext cx="514350" cy="365125"/>
          </a:xfrm>
          <a:prstGeom prst="rect">
            <a:avLst/>
          </a:prstGeom>
        </p:spPr>
        <p:txBody>
          <a:bodyPr/>
          <a:lstStyle/>
          <a:p>
            <a:fld id="{468BAC36-C183-4047-8001-1248D277A477}" type="slidenum">
              <a:rPr lang="en-US" smtClean="0"/>
              <a:t>‹#›</a:t>
            </a:fld>
            <a:endParaRPr lang="en-US" dirty="0"/>
          </a:p>
        </p:txBody>
      </p:sp>
      <p:sp>
        <p:nvSpPr>
          <p:cNvPr id="3" name="TextBox 2">
            <a:extLst>
              <a:ext uri="{FF2B5EF4-FFF2-40B4-BE49-F238E27FC236}">
                <a16:creationId xmlns="" xmlns:a16="http://schemas.microsoft.com/office/drawing/2014/main" id="{7B0B5620-4DEB-4DDB-A66E-054FF0FCC3DC}"/>
              </a:ext>
            </a:extLst>
          </p:cNvPr>
          <p:cNvSpPr txBox="1"/>
          <p:nvPr userDrawn="1"/>
        </p:nvSpPr>
        <p:spPr>
          <a:xfrm>
            <a:off x="3303748" y="-301406"/>
            <a:ext cx="2447223" cy="1472548"/>
          </a:xfrm>
          <a:prstGeom prst="rect">
            <a:avLst/>
          </a:prstGeom>
          <a:noFill/>
        </p:spPr>
        <p:txBody>
          <a:bodyPr wrap="square" lIns="0" tIns="0" rIns="0" bIns="0" rtlCol="0">
            <a:noAutofit/>
          </a:bodyPr>
          <a:lstStyle/>
          <a:p>
            <a:pPr algn="ctr"/>
            <a:r>
              <a:rPr lang="en-US" sz="16500" baseline="0" dirty="0">
                <a:solidFill>
                  <a:srgbClr val="D9F4FC"/>
                </a:solidFill>
                <a:latin typeface="Arial Bold" charset="0"/>
              </a:rPr>
              <a:t>“</a:t>
            </a:r>
          </a:p>
        </p:txBody>
      </p:sp>
      <p:sp>
        <p:nvSpPr>
          <p:cNvPr id="5" name="TextBox 4">
            <a:extLst>
              <a:ext uri="{FF2B5EF4-FFF2-40B4-BE49-F238E27FC236}">
                <a16:creationId xmlns="" xmlns:a16="http://schemas.microsoft.com/office/drawing/2014/main" id="{19A878A5-9D93-409E-AA59-6A1496C2A2CE}"/>
              </a:ext>
            </a:extLst>
          </p:cNvPr>
          <p:cNvSpPr txBox="1"/>
          <p:nvPr userDrawn="1"/>
        </p:nvSpPr>
        <p:spPr>
          <a:xfrm>
            <a:off x="3303748" y="4289004"/>
            <a:ext cx="2447223" cy="1472548"/>
          </a:xfrm>
          <a:prstGeom prst="rect">
            <a:avLst/>
          </a:prstGeom>
          <a:noFill/>
        </p:spPr>
        <p:txBody>
          <a:bodyPr wrap="square" lIns="0" tIns="0" rIns="0" bIns="0" rtlCol="0">
            <a:noAutofit/>
          </a:bodyPr>
          <a:lstStyle/>
          <a:p>
            <a:pPr algn="ctr"/>
            <a:r>
              <a:rPr lang="en-US" sz="16500" baseline="0" dirty="0">
                <a:solidFill>
                  <a:srgbClr val="D9F4FC"/>
                </a:solidFill>
                <a:latin typeface="Arial Bold" charset="0"/>
              </a:rPr>
              <a:t>”</a:t>
            </a:r>
          </a:p>
        </p:txBody>
      </p:sp>
      <p:sp>
        <p:nvSpPr>
          <p:cNvPr id="6" name="Text Placeholder 4">
            <a:extLst>
              <a:ext uri="{FF2B5EF4-FFF2-40B4-BE49-F238E27FC236}">
                <a16:creationId xmlns="" xmlns:a16="http://schemas.microsoft.com/office/drawing/2014/main" id="{FCCC158A-37C1-4EB9-843C-037E46607B1D}"/>
              </a:ext>
            </a:extLst>
          </p:cNvPr>
          <p:cNvSpPr>
            <a:spLocks noGrp="1"/>
          </p:cNvSpPr>
          <p:nvPr>
            <p:ph type="body" sz="quarter" idx="10" hasCustomPrompt="1"/>
          </p:nvPr>
        </p:nvSpPr>
        <p:spPr>
          <a:xfrm>
            <a:off x="6072270" y="4289005"/>
            <a:ext cx="2406199" cy="379413"/>
          </a:xfrm>
        </p:spPr>
        <p:txBody>
          <a:bodyPr>
            <a:noAutofit/>
          </a:bodyPr>
          <a:lstStyle>
            <a:lvl1pPr marL="0" indent="0" algn="r">
              <a:buNone/>
              <a:defRPr sz="1650" b="1" cap="all" spc="38" baseline="0">
                <a:solidFill>
                  <a:srgbClr val="006595"/>
                </a:solidFill>
              </a:defRPr>
            </a:lvl1pPr>
          </a:lstStyle>
          <a:p>
            <a:pPr lvl="0"/>
            <a:r>
              <a:rPr lang="en-US"/>
              <a:t>– author name</a:t>
            </a:r>
          </a:p>
        </p:txBody>
      </p:sp>
      <p:sp>
        <p:nvSpPr>
          <p:cNvPr id="8" name="Text Placeholder 2">
            <a:extLst>
              <a:ext uri="{FF2B5EF4-FFF2-40B4-BE49-F238E27FC236}">
                <a16:creationId xmlns="" xmlns:a16="http://schemas.microsoft.com/office/drawing/2014/main" id="{903D8772-C332-401F-80A9-841A63FA573C}"/>
              </a:ext>
            </a:extLst>
          </p:cNvPr>
          <p:cNvSpPr>
            <a:spLocks noGrp="1"/>
          </p:cNvSpPr>
          <p:nvPr>
            <p:ph type="body" sz="quarter" idx="11" hasCustomPrompt="1"/>
          </p:nvPr>
        </p:nvSpPr>
        <p:spPr>
          <a:xfrm>
            <a:off x="1393903" y="1472549"/>
            <a:ext cx="6316586" cy="327725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i="1">
                <a:solidFill>
                  <a:schemeClr val="bg1"/>
                </a:solidFill>
                <a:latin typeface="Times New Roman" charset="0"/>
                <a:ea typeface="Times New Roman" charset="0"/>
                <a:cs typeface="Times New Roman" charset="0"/>
              </a:defRPr>
            </a:lvl1pPr>
            <a:lvl2pPr marL="342900" indent="0">
              <a:buNone/>
              <a:defRPr sz="3000" i="1">
                <a:solidFill>
                  <a:schemeClr val="bg1"/>
                </a:solidFill>
                <a:latin typeface="Times New Roman" charset="0"/>
                <a:ea typeface="Times New Roman" charset="0"/>
                <a:cs typeface="Times New Roman" charset="0"/>
              </a:defRPr>
            </a:lvl2pPr>
            <a:lvl3pPr marL="685800" indent="0">
              <a:buFont typeface="Arial" charset="0"/>
              <a:buNone/>
              <a:defRPr sz="3000" i="1">
                <a:solidFill>
                  <a:schemeClr val="bg1"/>
                </a:solidFill>
                <a:latin typeface="Times New Roman" charset="0"/>
                <a:ea typeface="Times New Roman" charset="0"/>
                <a:cs typeface="Times New Roman" charset="0"/>
              </a:defRPr>
            </a:lvl3pPr>
            <a:lvl4pPr marL="1028700" indent="0">
              <a:buNone/>
              <a:defRPr sz="3000" i="1">
                <a:solidFill>
                  <a:schemeClr val="bg1"/>
                </a:solidFill>
                <a:latin typeface="Times New Roman" charset="0"/>
                <a:ea typeface="Times New Roman" charset="0"/>
                <a:cs typeface="Times New Roman" charset="0"/>
              </a:defRPr>
            </a:lvl4pPr>
            <a:lvl5pPr marL="1371600" indent="0">
              <a:buNone/>
              <a:defRPr sz="3000" i="1">
                <a:solidFill>
                  <a:schemeClr val="bg1"/>
                </a:solidFill>
                <a:latin typeface="Times New Roman" charset="0"/>
                <a:ea typeface="Times New Roman" charset="0"/>
                <a:cs typeface="Times New Roman"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One of [the barriers] is skills… When family planning providers are trained, some of them do not grasp the skills properly… Sometimes they do not even have a lot of clients.</a:t>
            </a:r>
          </a:p>
        </p:txBody>
      </p:sp>
    </p:spTree>
    <p:extLst>
      <p:ext uri="{BB962C8B-B14F-4D97-AF65-F5344CB8AC3E}">
        <p14:creationId xmlns:p14="http://schemas.microsoft.com/office/powerpoint/2010/main" val="232458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81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31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3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05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322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6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BAC36-C183-4047-8001-1248D277A47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967" y="6296508"/>
            <a:ext cx="1554480" cy="5050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6297" y="6277508"/>
            <a:ext cx="1554480" cy="56261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2166" y="6374123"/>
            <a:ext cx="1828800" cy="325693"/>
          </a:xfrm>
          <a:prstGeom prst="rect">
            <a:avLst/>
          </a:prstGeom>
        </p:spPr>
      </p:pic>
    </p:spTree>
    <p:extLst>
      <p:ext uri="{BB962C8B-B14F-4D97-AF65-F5344CB8AC3E}">
        <p14:creationId xmlns:p14="http://schemas.microsoft.com/office/powerpoint/2010/main" val="2010982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89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13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507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23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008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67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55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759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237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5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2042729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401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87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012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11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173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54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242068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3619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2302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259032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130864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8BAC36-C183-4047-8001-1248D277A477}" type="slidenum">
              <a:rPr lang="en-US" smtClean="0"/>
              <a:t>‹#›</a:t>
            </a:fld>
            <a:endParaRPr lang="en-US" dirty="0"/>
          </a:p>
        </p:txBody>
      </p:sp>
    </p:spTree>
    <p:extLst>
      <p:ext uri="{BB962C8B-B14F-4D97-AF65-F5344CB8AC3E}">
        <p14:creationId xmlns:p14="http://schemas.microsoft.com/office/powerpoint/2010/main" val="22482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883553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0E31-88AD-724E-A911-747D11B5BDF2}" type="datetimeFigureOut">
              <a:rPr lang="en-US" smtClean="0">
                <a:solidFill>
                  <a:prstClr val="black">
                    <a:tint val="75000"/>
                  </a:prstClr>
                </a:solidFill>
                <a:ea typeface="+mj-ea"/>
                <a:cs typeface="+mj-cs"/>
                <a:sym typeface="Circular Std"/>
              </a:rPr>
              <a:pPr/>
              <a:t>7/20/2018</a:t>
            </a:fld>
            <a:endParaRPr lang="en-US">
              <a:solidFill>
                <a:prstClr val="black">
                  <a:tint val="75000"/>
                </a:prstClr>
              </a:solidFill>
              <a:ea typeface="+mj-ea"/>
              <a:cs typeface="+mj-cs"/>
              <a:sym typeface="Circular Std"/>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j-ea"/>
              <a:cs typeface="+mj-cs"/>
              <a:sym typeface="Circular Std"/>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AA28-80C5-FC4D-AD5F-4B8F18BB72BA}" type="slidenum">
              <a:rPr lang="en-US" smtClean="0">
                <a:solidFill>
                  <a:prstClr val="black">
                    <a:tint val="75000"/>
                  </a:prstClr>
                </a:solidFill>
                <a:ea typeface="+mj-ea"/>
                <a:cs typeface="+mj-cs"/>
                <a:sym typeface="Circular Std"/>
              </a:rPr>
              <a:pPr/>
              <a:t>‹#›</a:t>
            </a:fld>
            <a:endParaRPr lang="en-US">
              <a:solidFill>
                <a:prstClr val="black">
                  <a:tint val="75000"/>
                </a:prstClr>
              </a:solidFill>
              <a:ea typeface="+mj-ea"/>
              <a:cs typeface="+mj-cs"/>
              <a:sym typeface="Circular Std"/>
            </a:endParaRPr>
          </a:p>
        </p:txBody>
      </p:sp>
    </p:spTree>
    <p:extLst>
      <p:ext uri="{BB962C8B-B14F-4D97-AF65-F5344CB8AC3E}">
        <p14:creationId xmlns:p14="http://schemas.microsoft.com/office/powerpoint/2010/main" val="425954822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0E31-88AD-724E-A911-747D11B5BDF2}" type="datetimeFigureOut">
              <a:rPr lang="en-US" smtClean="0">
                <a:solidFill>
                  <a:prstClr val="black">
                    <a:tint val="75000"/>
                  </a:prstClr>
                </a:solidFill>
                <a:ea typeface="+mj-ea"/>
                <a:cs typeface="+mj-cs"/>
                <a:sym typeface="Circular Std"/>
              </a:rPr>
              <a:pPr/>
              <a:t>7/20/2018</a:t>
            </a:fld>
            <a:endParaRPr lang="en-US">
              <a:solidFill>
                <a:prstClr val="black">
                  <a:tint val="75000"/>
                </a:prstClr>
              </a:solidFill>
              <a:ea typeface="+mj-ea"/>
              <a:cs typeface="+mj-cs"/>
              <a:sym typeface="Circular Std"/>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j-ea"/>
              <a:cs typeface="+mj-cs"/>
              <a:sym typeface="Circular Std"/>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AA28-80C5-FC4D-AD5F-4B8F18BB72BA}" type="slidenum">
              <a:rPr lang="en-US" smtClean="0">
                <a:solidFill>
                  <a:prstClr val="black">
                    <a:tint val="75000"/>
                  </a:prstClr>
                </a:solidFill>
                <a:ea typeface="+mj-ea"/>
                <a:cs typeface="+mj-cs"/>
                <a:sym typeface="Circular Std"/>
              </a:rPr>
              <a:pPr/>
              <a:t>‹#›</a:t>
            </a:fld>
            <a:endParaRPr lang="en-US">
              <a:solidFill>
                <a:prstClr val="black">
                  <a:tint val="75000"/>
                </a:prstClr>
              </a:solidFill>
              <a:ea typeface="+mj-ea"/>
              <a:cs typeface="+mj-cs"/>
              <a:sym typeface="Circular Std"/>
            </a:endParaRPr>
          </a:p>
        </p:txBody>
      </p:sp>
    </p:spTree>
    <p:extLst>
      <p:ext uri="{BB962C8B-B14F-4D97-AF65-F5344CB8AC3E}">
        <p14:creationId xmlns:p14="http://schemas.microsoft.com/office/powerpoint/2010/main" val="35338038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hyperlink" Target="http://www.youthpower.org/youth-engagement-cop" TargetMode="External"/><Relationship Id="rId13"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hyperlink" Target="http://www.youthpower.org/" TargetMode="External"/><Relationship Id="rId12" Type="http://schemas.openxmlformats.org/officeDocument/2006/relationships/hyperlink" Target="mailto:info@youthpower.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hyperlink" Target="http://www.youthpower.org/cross-sectoral-skills-youth-cop" TargetMode="External"/><Relationship Id="rId5" Type="http://schemas.openxmlformats.org/officeDocument/2006/relationships/image" Target="../media/image24.jpg"/><Relationship Id="rId15" Type="http://schemas.openxmlformats.org/officeDocument/2006/relationships/image" Target="../media/image3.png"/><Relationship Id="rId10" Type="http://schemas.openxmlformats.org/officeDocument/2006/relationships/hyperlink" Target="http://www.youthpower.org/youth-peace-and-security-cop" TargetMode="External"/><Relationship Id="rId4" Type="http://schemas.openxmlformats.org/officeDocument/2006/relationships/image" Target="../media/image23.png"/><Relationship Id="rId9" Type="http://schemas.openxmlformats.org/officeDocument/2006/relationships/hyperlink" Target="http://www.youthpower.org/gender-and-pyd-cop" TargetMode="External"/><Relationship Id="rId1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hyperlink" Target="mailto:eberard@usaid.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50000"/>
            <a:extLst>
              <a:ext uri="{28A0092B-C50C-407E-A947-70E740481C1C}">
                <a14:useLocalDpi xmlns:a14="http://schemas.microsoft.com/office/drawing/2010/main" val="0"/>
              </a:ext>
            </a:extLst>
          </a:blip>
          <a:srcRect l="-5856" r="5247"/>
          <a:stretch/>
        </p:blipFill>
        <p:spPr>
          <a:xfrm>
            <a:off x="-565149" y="0"/>
            <a:ext cx="9709149" cy="6810374"/>
          </a:xfrm>
          <a:prstGeom prst="rect">
            <a:avLst/>
          </a:prstGeom>
        </p:spPr>
      </p:pic>
      <p:cxnSp>
        <p:nvCxnSpPr>
          <p:cNvPr id="4" name="Straight Connector 3"/>
          <p:cNvCxnSpPr/>
          <p:nvPr/>
        </p:nvCxnSpPr>
        <p:spPr>
          <a:xfrm flipV="1">
            <a:off x="0" y="6810375"/>
            <a:ext cx="9158288" cy="44450"/>
          </a:xfrm>
          <a:prstGeom prst="line">
            <a:avLst/>
          </a:prstGeom>
          <a:ln w="136525">
            <a:solidFill>
              <a:srgbClr val="C91B1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0917" y="5897148"/>
            <a:ext cx="8502788" cy="836126"/>
          </a:xfrm>
          <a:prstGeom prst="rect">
            <a:avLst/>
          </a:prstGeom>
          <a:noFill/>
        </p:spPr>
        <p:txBody>
          <a:bodyPr wrap="square" rtlCol="0">
            <a:spAutoFit/>
          </a:bodyPr>
          <a:lstStyle/>
          <a:p>
            <a:pPr marL="285750" indent="-285750" algn="ctr">
              <a:lnSpc>
                <a:spcPts val="2900"/>
              </a:lnSpc>
              <a:defRPr/>
            </a:pP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changingthegame</a:t>
            </a:r>
            <a:r>
              <a:rPr lang="en-US" sz="2400" b="1" dirty="0">
                <a:solidFill>
                  <a:prstClr val="black"/>
                </a:solidFill>
                <a:latin typeface="Helvetica Neue"/>
                <a:ea typeface="+mj-ea"/>
                <a:cs typeface="Helvetica Neue"/>
                <a:sym typeface="Circular Std"/>
              </a:rPr>
              <a:t>   #AIDS2108</a:t>
            </a:r>
            <a:endParaRPr lang="en-US" sz="2400" dirty="0">
              <a:solidFill>
                <a:prstClr val="black"/>
              </a:solidFill>
              <a:latin typeface="Helvetica Neue"/>
              <a:ea typeface="+mj-ea"/>
              <a:cs typeface="Helvetica Neue"/>
              <a:sym typeface="Circular Std"/>
            </a:endParaRPr>
          </a:p>
          <a:p>
            <a:pPr marL="285750" indent="-285750" algn="ctr">
              <a:lnSpc>
                <a:spcPts val="2900"/>
              </a:lnSpc>
              <a:defRPr/>
            </a:pPr>
            <a:r>
              <a:rPr lang="en-US" sz="2400" dirty="0">
                <a:solidFill>
                  <a:prstClr val="black"/>
                </a:solidFill>
                <a:latin typeface="Helvetica Neue"/>
                <a:ea typeface="+mj-ea"/>
                <a:cs typeface="Helvetica Neue"/>
                <a:sym typeface="Circular Std"/>
              </a:rPr>
              <a:t>Please tag </a:t>
            </a: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grassrootsoccer</a:t>
            </a:r>
            <a:endParaRPr lang="en-US" sz="2400" b="1" dirty="0">
              <a:solidFill>
                <a:prstClr val="black"/>
              </a:solidFill>
              <a:latin typeface="Helvetica Neue"/>
              <a:ea typeface="+mj-ea"/>
              <a:cs typeface="Helvetica Neue"/>
              <a:sym typeface="Circular Std"/>
            </a:endParaRPr>
          </a:p>
        </p:txBody>
      </p:sp>
      <p:sp>
        <p:nvSpPr>
          <p:cNvPr id="3" name="TextBox 2"/>
          <p:cNvSpPr txBox="1"/>
          <p:nvPr/>
        </p:nvSpPr>
        <p:spPr>
          <a:xfrm>
            <a:off x="202300" y="1265957"/>
            <a:ext cx="4212862" cy="3683060"/>
          </a:xfrm>
          <a:prstGeom prst="rect">
            <a:avLst/>
          </a:prstGeom>
          <a:noFill/>
        </p:spPr>
        <p:txBody>
          <a:bodyPr wrap="square" rtlCol="0">
            <a:spAutoFit/>
          </a:bodyPr>
          <a:lstStyle/>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CHANGING THE GAME IN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 ADOLESCENT-CENTERED DESIGN: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ASSETS, ACCESS, ADHERENCE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429" y="5897148"/>
            <a:ext cx="717917" cy="7179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36" y="271846"/>
            <a:ext cx="3392854" cy="7230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774" y="5897148"/>
            <a:ext cx="772685" cy="7726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2185" y="5869231"/>
            <a:ext cx="828516" cy="828516"/>
          </a:xfrm>
          <a:prstGeom prst="rect">
            <a:avLst/>
          </a:prstGeom>
        </p:spPr>
      </p:pic>
    </p:spTree>
    <p:extLst>
      <p:ext uri="{BB962C8B-B14F-4D97-AF65-F5344CB8AC3E}">
        <p14:creationId xmlns:p14="http://schemas.microsoft.com/office/powerpoint/2010/main" val="20033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B7517D-D40A-4570-B2F8-657C2D254D45}"/>
              </a:ext>
            </a:extLst>
          </p:cNvPr>
          <p:cNvSpPr>
            <a:spLocks noGrp="1"/>
          </p:cNvSpPr>
          <p:nvPr>
            <p:ph type="title"/>
          </p:nvPr>
        </p:nvSpPr>
        <p:spPr>
          <a:xfrm>
            <a:off x="628650" y="646936"/>
            <a:ext cx="7886700" cy="1059944"/>
          </a:xfrm>
        </p:spPr>
        <p:txBody>
          <a:bodyPr>
            <a:normAutofit fontScale="90000"/>
          </a:bodyPr>
          <a:lstStyle/>
          <a:p>
            <a:r>
              <a:rPr lang="en-US" b="1" dirty="0" smtClean="0">
                <a:latin typeface="Gill Sans MT" panose="020B0502020104020203" pitchFamily="34" charset="0"/>
              </a:rPr>
              <a:t>3. </a:t>
            </a:r>
            <a:r>
              <a:rPr lang="en-US" b="1" dirty="0" err="1" smtClean="0">
                <a:latin typeface="Gill Sans MT" panose="020B0502020104020203" pitchFamily="34" charset="0"/>
              </a:rPr>
              <a:t>YouthPower</a:t>
            </a:r>
            <a:r>
              <a:rPr lang="en-US" b="1" dirty="0" smtClean="0">
                <a:latin typeface="Gill Sans MT" panose="020B0502020104020203" pitchFamily="34" charset="0"/>
              </a:rPr>
              <a:t> Action: </a:t>
            </a:r>
            <a:br>
              <a:rPr lang="en-US" b="1" dirty="0" smtClean="0">
                <a:latin typeface="Gill Sans MT" panose="020B0502020104020203" pitchFamily="34" charset="0"/>
              </a:rPr>
            </a:br>
            <a:r>
              <a:rPr lang="en-US" b="1" dirty="0" err="1" smtClean="0">
                <a:latin typeface="Gill Sans MT" panose="020B0502020104020203" pitchFamily="34" charset="0"/>
              </a:rPr>
              <a:t>Anyaka</a:t>
            </a:r>
            <a:r>
              <a:rPr lang="en-US" b="1" dirty="0" smtClean="0">
                <a:latin typeface="Gill Sans MT" panose="020B0502020104020203" pitchFamily="34" charset="0"/>
              </a:rPr>
              <a:t> </a:t>
            </a:r>
            <a:r>
              <a:rPr lang="en-US" b="1" dirty="0" err="1">
                <a:latin typeface="Gill Sans MT" panose="020B0502020104020203" pitchFamily="34" charset="0"/>
              </a:rPr>
              <a:t>Makwiri</a:t>
            </a:r>
            <a:r>
              <a:rPr lang="en-US" b="1" dirty="0">
                <a:latin typeface="Gill Sans MT" panose="020B0502020104020203" pitchFamily="34" charset="0"/>
              </a:rPr>
              <a:t> </a:t>
            </a:r>
            <a:r>
              <a:rPr lang="en-US" b="1" dirty="0" smtClean="0">
                <a:latin typeface="Gill Sans MT" panose="020B0502020104020203" pitchFamily="34" charset="0"/>
              </a:rPr>
              <a:t>(Smart Girl) Pilot</a:t>
            </a:r>
            <a:endParaRPr lang="en-US" b="1" dirty="0">
              <a:latin typeface="Gill Sans MT" panose="020B0502020104020203" pitchFamily="34" charset="0"/>
            </a:endParaRPr>
          </a:p>
        </p:txBody>
      </p:sp>
      <p:sp>
        <p:nvSpPr>
          <p:cNvPr id="4" name="Slide Number Placeholder 3">
            <a:extLst>
              <a:ext uri="{FF2B5EF4-FFF2-40B4-BE49-F238E27FC236}">
                <a16:creationId xmlns="" xmlns:a16="http://schemas.microsoft.com/office/drawing/2014/main" id="{3BF26757-312E-441D-A27E-B9E2E536BC6A}"/>
              </a:ext>
            </a:extLst>
          </p:cNvPr>
          <p:cNvSpPr>
            <a:spLocks noGrp="1"/>
          </p:cNvSpPr>
          <p:nvPr>
            <p:ph type="sldNum" sz="quarter" idx="12"/>
          </p:nvPr>
        </p:nvSpPr>
        <p:spPr/>
        <p:txBody>
          <a:bodyPr/>
          <a:lstStyle/>
          <a:p>
            <a:fld id="{468BAC36-C183-4047-8001-1248D277A477}" type="slidenum">
              <a:rPr lang="en-US" smtClean="0"/>
              <a:t>10</a:t>
            </a:fld>
            <a:endParaRPr lang="en-US" dirty="0"/>
          </a:p>
        </p:txBody>
      </p:sp>
      <p:pic>
        <p:nvPicPr>
          <p:cNvPr id="5" name="Picture 4">
            <a:extLst>
              <a:ext uri="{FF2B5EF4-FFF2-40B4-BE49-F238E27FC236}">
                <a16:creationId xmlns="" xmlns:a16="http://schemas.microsoft.com/office/drawing/2014/main" id="{FC3ACCD8-5853-41C6-AE42-5A9E599F12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84" t="3613" r="3178" b="7130"/>
          <a:stretch/>
        </p:blipFill>
        <p:spPr>
          <a:xfrm>
            <a:off x="996326" y="1926266"/>
            <a:ext cx="3177252" cy="3443666"/>
          </a:xfrm>
          <a:prstGeom prst="rect">
            <a:avLst/>
          </a:prstGeom>
        </p:spPr>
      </p:pic>
      <p:sp>
        <p:nvSpPr>
          <p:cNvPr id="6" name="TextBox 5">
            <a:extLst>
              <a:ext uri="{FF2B5EF4-FFF2-40B4-BE49-F238E27FC236}">
                <a16:creationId xmlns="" xmlns:a16="http://schemas.microsoft.com/office/drawing/2014/main" id="{BC4AB344-6E4D-4F3A-A245-04C8CB7F1A37}"/>
              </a:ext>
            </a:extLst>
          </p:cNvPr>
          <p:cNvSpPr txBox="1"/>
          <p:nvPr/>
        </p:nvSpPr>
        <p:spPr>
          <a:xfrm>
            <a:off x="4333728" y="1702984"/>
            <a:ext cx="4710260" cy="5078313"/>
          </a:xfrm>
          <a:prstGeom prst="rect">
            <a:avLst/>
          </a:prstGeom>
          <a:noFill/>
        </p:spPr>
        <p:txBody>
          <a:bodyPr wrap="square" rtlCol="0">
            <a:spAutoFit/>
          </a:bodyPr>
          <a:lstStyle/>
          <a:p>
            <a:pPr>
              <a:lnSpc>
                <a:spcPct val="150000"/>
              </a:lnSpc>
            </a:pPr>
            <a:r>
              <a:rPr lang="en-US" sz="2400" b="1" dirty="0">
                <a:solidFill>
                  <a:srgbClr val="0000FF"/>
                </a:solidFill>
                <a:latin typeface="Gill Sans MT" panose="020B0502020104020203" pitchFamily="34" charset="0"/>
              </a:rPr>
              <a:t>GULU, UGANDA</a:t>
            </a:r>
          </a:p>
          <a:p>
            <a:pPr>
              <a:lnSpc>
                <a:spcPct val="150000"/>
              </a:lnSpc>
            </a:pPr>
            <a:r>
              <a:rPr lang="en-US" sz="2400" b="1" dirty="0">
                <a:solidFill>
                  <a:srgbClr val="6AABD9"/>
                </a:solidFill>
                <a:latin typeface="Gill Sans MT" panose="020B0502020104020203" pitchFamily="34" charset="0"/>
              </a:rPr>
              <a:t>22</a:t>
            </a:r>
            <a:r>
              <a:rPr lang="en-US" sz="2400" dirty="0">
                <a:solidFill>
                  <a:srgbClr val="6AABD9"/>
                </a:solidFill>
                <a:latin typeface="Gill Sans MT" panose="020B0502020104020203" pitchFamily="34" charset="0"/>
              </a:rPr>
              <a:t> </a:t>
            </a:r>
            <a:r>
              <a:rPr lang="en-US" sz="2400" dirty="0" err="1">
                <a:latin typeface="Gill Sans MT" panose="020B0502020104020203" pitchFamily="34" charset="0"/>
              </a:rPr>
              <a:t>Anyaka</a:t>
            </a:r>
            <a:r>
              <a:rPr lang="en-US" sz="2400" dirty="0">
                <a:latin typeface="Gill Sans MT" panose="020B0502020104020203" pitchFamily="34" charset="0"/>
              </a:rPr>
              <a:t> </a:t>
            </a:r>
            <a:r>
              <a:rPr lang="en-US" sz="2400" dirty="0" err="1">
                <a:latin typeface="Gill Sans MT" panose="020B0502020104020203" pitchFamily="34" charset="0"/>
              </a:rPr>
              <a:t>Makwiri</a:t>
            </a:r>
            <a:r>
              <a:rPr lang="en-US" sz="2400" dirty="0">
                <a:latin typeface="Gill Sans MT" panose="020B0502020104020203" pitchFamily="34" charset="0"/>
              </a:rPr>
              <a:t> groups formed</a:t>
            </a:r>
          </a:p>
          <a:p>
            <a:pPr>
              <a:lnSpc>
                <a:spcPct val="150000"/>
              </a:lnSpc>
            </a:pPr>
            <a:r>
              <a:rPr lang="en-US" sz="2400" b="1" dirty="0">
                <a:solidFill>
                  <a:srgbClr val="6AABD9"/>
                </a:solidFill>
                <a:latin typeface="Gill Sans MT" panose="020B0502020104020203" pitchFamily="34" charset="0"/>
              </a:rPr>
              <a:t>490</a:t>
            </a:r>
            <a:r>
              <a:rPr lang="en-US" sz="2400" b="1" dirty="0">
                <a:solidFill>
                  <a:srgbClr val="D41145"/>
                </a:solidFill>
                <a:latin typeface="Gill Sans MT" panose="020B0502020104020203" pitchFamily="34" charset="0"/>
              </a:rPr>
              <a:t> </a:t>
            </a:r>
            <a:r>
              <a:rPr lang="en-US" sz="2400" dirty="0">
                <a:latin typeface="Gill Sans MT" panose="020B0502020104020203" pitchFamily="34" charset="0"/>
              </a:rPr>
              <a:t>Adolescent Girls Young Women (AGYW) participated</a:t>
            </a:r>
          </a:p>
          <a:p>
            <a:pPr>
              <a:lnSpc>
                <a:spcPct val="150000"/>
              </a:lnSpc>
            </a:pPr>
            <a:r>
              <a:rPr lang="en-US" sz="2400" b="1" dirty="0">
                <a:solidFill>
                  <a:srgbClr val="6AABD9"/>
                </a:solidFill>
                <a:latin typeface="Gill Sans MT" panose="020B0502020104020203" pitchFamily="34" charset="0"/>
              </a:rPr>
              <a:t>88</a:t>
            </a:r>
            <a:r>
              <a:rPr lang="en-US" sz="2400" b="1" dirty="0">
                <a:solidFill>
                  <a:srgbClr val="D41145"/>
                </a:solidFill>
                <a:latin typeface="Gill Sans MT" panose="020B0502020104020203" pitchFamily="34" charset="0"/>
              </a:rPr>
              <a:t> </a:t>
            </a:r>
            <a:r>
              <a:rPr lang="en-US" sz="2400" dirty="0">
                <a:latin typeface="Gill Sans MT" panose="020B0502020104020203" pitchFamily="34" charset="0"/>
              </a:rPr>
              <a:t>mentors trained to facilitate sessions</a:t>
            </a:r>
          </a:p>
          <a:p>
            <a:pPr>
              <a:lnSpc>
                <a:spcPct val="150000"/>
              </a:lnSpc>
            </a:pPr>
            <a:r>
              <a:rPr lang="en-US" sz="2400" b="1" dirty="0">
                <a:solidFill>
                  <a:srgbClr val="6AABD9"/>
                </a:solidFill>
                <a:latin typeface="Gill Sans MT" panose="020B0502020104020203" pitchFamily="34" charset="0"/>
              </a:rPr>
              <a:t>6</a:t>
            </a:r>
            <a:r>
              <a:rPr lang="en-US" sz="2400" b="1" dirty="0">
                <a:solidFill>
                  <a:srgbClr val="D41145"/>
                </a:solidFill>
                <a:latin typeface="Gill Sans MT" panose="020B0502020104020203" pitchFamily="34" charset="0"/>
              </a:rPr>
              <a:t> </a:t>
            </a:r>
            <a:r>
              <a:rPr lang="en-US" sz="2400" dirty="0">
                <a:latin typeface="Gill Sans MT" panose="020B0502020104020203" pitchFamily="34" charset="0"/>
              </a:rPr>
              <a:t>months implementation</a:t>
            </a:r>
            <a:endParaRPr lang="en-US" sz="2400" b="1" dirty="0">
              <a:latin typeface="Gill Sans MT" panose="020B0502020104020203" pitchFamily="34" charset="0"/>
            </a:endParaRPr>
          </a:p>
          <a:p>
            <a:pPr>
              <a:lnSpc>
                <a:spcPct val="150000"/>
              </a:lnSpc>
            </a:pPr>
            <a:endParaRPr lang="en-US" sz="2400" dirty="0">
              <a:latin typeface="Gill Sans MT" panose="020B0502020104020203" pitchFamily="34" charset="0"/>
            </a:endParaRPr>
          </a:p>
          <a:p>
            <a:pPr>
              <a:lnSpc>
                <a:spcPct val="150000"/>
              </a:lnSpc>
            </a:pPr>
            <a:endParaRPr lang="en-US" sz="2400" b="1" dirty="0">
              <a:solidFill>
                <a:schemeClr val="tx1">
                  <a:lumMod val="65000"/>
                  <a:lumOff val="35000"/>
                </a:schemeClr>
              </a:solidFill>
              <a:latin typeface="Gill Sans MT" panose="020B0502020104020203" pitchFamily="34" charset="0"/>
            </a:endParaRPr>
          </a:p>
        </p:txBody>
      </p:sp>
      <p:grpSp>
        <p:nvGrpSpPr>
          <p:cNvPr id="7" name="Group 6">
            <a:extLst>
              <a:ext uri="{FF2B5EF4-FFF2-40B4-BE49-F238E27FC236}">
                <a16:creationId xmlns="" xmlns:a16="http://schemas.microsoft.com/office/drawing/2014/main" id="{FCB72084-A4C8-4626-9280-BF943D760AC6}"/>
              </a:ext>
            </a:extLst>
          </p:cNvPr>
          <p:cNvGrpSpPr/>
          <p:nvPr/>
        </p:nvGrpSpPr>
        <p:grpSpPr>
          <a:xfrm>
            <a:off x="3297600" y="2447340"/>
            <a:ext cx="1031081" cy="766888"/>
            <a:chOff x="3609721" y="2084832"/>
            <a:chExt cx="1374775" cy="1541990"/>
          </a:xfrm>
        </p:grpSpPr>
        <p:cxnSp>
          <p:nvCxnSpPr>
            <p:cNvPr id="8" name="Straight Connector 7">
              <a:extLst>
                <a:ext uri="{FF2B5EF4-FFF2-40B4-BE49-F238E27FC236}">
                  <a16:creationId xmlns="" xmlns:a16="http://schemas.microsoft.com/office/drawing/2014/main" id="{7E0D677E-5219-4E2A-8144-991EB3ED9D0D}"/>
                </a:ext>
              </a:extLst>
            </p:cNvPr>
            <p:cNvCxnSpPr/>
            <p:nvPr/>
          </p:nvCxnSpPr>
          <p:spPr>
            <a:xfrm flipV="1">
              <a:off x="3609721" y="2084832"/>
              <a:ext cx="0" cy="1541990"/>
            </a:xfrm>
            <a:prstGeom prst="line">
              <a:avLst/>
            </a:prstGeom>
            <a:ln>
              <a:solidFill>
                <a:srgbClr val="89B74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E2FCCF47-AC49-4000-9E08-828B0C1C05D4}"/>
                </a:ext>
              </a:extLst>
            </p:cNvPr>
            <p:cNvCxnSpPr>
              <a:cxnSpLocks/>
            </p:cNvCxnSpPr>
            <p:nvPr/>
          </p:nvCxnSpPr>
          <p:spPr>
            <a:xfrm>
              <a:off x="3609721" y="2084832"/>
              <a:ext cx="1374775" cy="0"/>
            </a:xfrm>
            <a:prstGeom prst="line">
              <a:avLst/>
            </a:prstGeom>
            <a:ln w="25400" cmpd="sng">
              <a:solidFill>
                <a:srgbClr val="89B740"/>
              </a:solidFill>
              <a:headEnd type="none"/>
              <a:tailEnd type="arrow"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1918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D0FCDA-6DB0-4122-B2DD-C76278D6B93F}"/>
              </a:ext>
            </a:extLst>
          </p:cNvPr>
          <p:cNvSpPr>
            <a:spLocks noGrp="1"/>
          </p:cNvSpPr>
          <p:nvPr>
            <p:ph type="title"/>
          </p:nvPr>
        </p:nvSpPr>
        <p:spPr>
          <a:xfrm>
            <a:off x="628650" y="636772"/>
            <a:ext cx="8035001" cy="744620"/>
          </a:xfrm>
        </p:spPr>
        <p:txBody>
          <a:bodyPr>
            <a:normAutofit/>
          </a:bodyPr>
          <a:lstStyle/>
          <a:p>
            <a:r>
              <a:rPr lang="en-US" b="1" dirty="0">
                <a:latin typeface="Gill Sans MT" panose="020B0502020104020203" pitchFamily="34" charset="0"/>
              </a:rPr>
              <a:t>Workshops with AGYW</a:t>
            </a:r>
          </a:p>
        </p:txBody>
      </p:sp>
      <p:sp>
        <p:nvSpPr>
          <p:cNvPr id="3" name="Content Placeholder 2">
            <a:extLst>
              <a:ext uri="{FF2B5EF4-FFF2-40B4-BE49-F238E27FC236}">
                <a16:creationId xmlns="" xmlns:a16="http://schemas.microsoft.com/office/drawing/2014/main" id="{75911F86-6409-4194-8F2F-D9BD973766B6}"/>
              </a:ext>
            </a:extLst>
          </p:cNvPr>
          <p:cNvSpPr>
            <a:spLocks noGrp="1"/>
          </p:cNvSpPr>
          <p:nvPr>
            <p:ph idx="1"/>
          </p:nvPr>
        </p:nvSpPr>
        <p:spPr>
          <a:xfrm>
            <a:off x="585064" y="1822641"/>
            <a:ext cx="4866431" cy="3263504"/>
          </a:xfrm>
        </p:spPr>
        <p:txBody>
          <a:bodyPr>
            <a:normAutofit/>
          </a:bodyPr>
          <a:lstStyle/>
          <a:p>
            <a:pPr marL="0" indent="0">
              <a:buNone/>
            </a:pPr>
            <a:r>
              <a:rPr lang="en-US" sz="2400" b="1" dirty="0" smtClean="0">
                <a:solidFill>
                  <a:srgbClr val="0000FF"/>
                </a:solidFill>
                <a:latin typeface="Gill Sans MT" panose="020B0502020104020203" pitchFamily="34" charset="0"/>
              </a:rPr>
              <a:t>Girl-centered design</a:t>
            </a:r>
            <a:r>
              <a:rPr lang="en-US" sz="2400" b="1" dirty="0" smtClean="0">
                <a:latin typeface="Gill Sans MT" panose="020B0502020104020203" pitchFamily="34" charset="0"/>
              </a:rPr>
              <a:t> </a:t>
            </a:r>
            <a:r>
              <a:rPr lang="en-US" sz="2400" dirty="0" smtClean="0">
                <a:latin typeface="Gill Sans MT" panose="020B0502020104020203" pitchFamily="34" charset="0"/>
              </a:rPr>
              <a:t>workshops: </a:t>
            </a:r>
            <a:endParaRPr lang="en-US" sz="2400" dirty="0">
              <a:latin typeface="Gill Sans MT" panose="020B0502020104020203" pitchFamily="34" charset="0"/>
            </a:endParaRPr>
          </a:p>
          <a:p>
            <a:pPr lvl="1"/>
            <a:r>
              <a:rPr lang="en-US" dirty="0">
                <a:latin typeface="Gill Sans MT" panose="020B0502020104020203" pitchFamily="34" charset="0"/>
              </a:rPr>
              <a:t>Most prominent issues faced by AGYW, </a:t>
            </a:r>
          </a:p>
          <a:p>
            <a:pPr lvl="1"/>
            <a:r>
              <a:rPr lang="en-US" dirty="0">
                <a:latin typeface="Gill Sans MT" panose="020B0502020104020203" pitchFamily="34" charset="0"/>
              </a:rPr>
              <a:t>Topics they were interested</a:t>
            </a:r>
          </a:p>
          <a:p>
            <a:pPr marL="342900" lvl="1" indent="0">
              <a:buNone/>
            </a:pPr>
            <a:r>
              <a:rPr lang="en-US" dirty="0">
                <a:latin typeface="Gill Sans MT" panose="020B0502020104020203" pitchFamily="34" charset="0"/>
              </a:rPr>
              <a:t>   in learning about,</a:t>
            </a:r>
          </a:p>
          <a:p>
            <a:pPr lvl="1"/>
            <a:r>
              <a:rPr lang="en-US" dirty="0">
                <a:latin typeface="Gill Sans MT" panose="020B0502020104020203" pitchFamily="34" charset="0"/>
              </a:rPr>
              <a:t>Safety in the community,</a:t>
            </a:r>
          </a:p>
          <a:p>
            <a:pPr lvl="1"/>
            <a:r>
              <a:rPr lang="en-US" dirty="0">
                <a:latin typeface="Gill Sans MT" panose="020B0502020104020203" pitchFamily="34" charset="0"/>
              </a:rPr>
              <a:t>Recommendations for </a:t>
            </a:r>
          </a:p>
          <a:p>
            <a:pPr marL="342900" lvl="1" indent="0">
              <a:buNone/>
            </a:pPr>
            <a:r>
              <a:rPr lang="en-US" dirty="0">
                <a:latin typeface="Gill Sans MT" panose="020B0502020104020203" pitchFamily="34" charset="0"/>
              </a:rPr>
              <a:t>  mentor characteristics. </a:t>
            </a:r>
          </a:p>
          <a:p>
            <a:endParaRPr lang="en-US" sz="2400" dirty="0">
              <a:latin typeface="Gill Sans MT" panose="020B0502020104020203" pitchFamily="34" charset="0"/>
            </a:endParaRPr>
          </a:p>
          <a:p>
            <a:endParaRPr lang="en-US" sz="2400" dirty="0">
              <a:latin typeface="Gill Sans MT" panose="020B0502020104020203" pitchFamily="34" charset="0"/>
            </a:endParaRPr>
          </a:p>
        </p:txBody>
      </p:sp>
      <p:sp>
        <p:nvSpPr>
          <p:cNvPr id="4" name="Slide Number Placeholder 3">
            <a:extLst>
              <a:ext uri="{FF2B5EF4-FFF2-40B4-BE49-F238E27FC236}">
                <a16:creationId xmlns="" xmlns:a16="http://schemas.microsoft.com/office/drawing/2014/main" id="{2C838D26-0C58-4D78-AB9F-761C1F07A1EC}"/>
              </a:ext>
            </a:extLst>
          </p:cNvPr>
          <p:cNvSpPr>
            <a:spLocks noGrp="1"/>
          </p:cNvSpPr>
          <p:nvPr>
            <p:ph type="sldNum" sz="quarter" idx="12"/>
          </p:nvPr>
        </p:nvSpPr>
        <p:spPr>
          <a:xfrm>
            <a:off x="8663651" y="5546384"/>
            <a:ext cx="347241" cy="389259"/>
          </a:xfrm>
        </p:spPr>
        <p:txBody>
          <a:bodyPr>
            <a:normAutofit/>
          </a:bodyPr>
          <a:lstStyle/>
          <a:p>
            <a:pPr>
              <a:lnSpc>
                <a:spcPct val="90000"/>
              </a:lnSpc>
              <a:spcAft>
                <a:spcPts val="450"/>
              </a:spcAft>
            </a:pPr>
            <a:fld id="{468BAC36-C183-4047-8001-1248D277A477}" type="slidenum">
              <a:rPr lang="en-US" smtClean="0"/>
              <a:pPr>
                <a:lnSpc>
                  <a:spcPct val="90000"/>
                </a:lnSpc>
                <a:spcAft>
                  <a:spcPts val="450"/>
                </a:spcAft>
              </a:pPr>
              <a:t>11</a:t>
            </a:fld>
            <a:endParaRPr lang="en-US" dirty="0"/>
          </a:p>
        </p:txBody>
      </p:sp>
      <p:grpSp>
        <p:nvGrpSpPr>
          <p:cNvPr id="14" name="Group 13">
            <a:extLst>
              <a:ext uri="{FF2B5EF4-FFF2-40B4-BE49-F238E27FC236}">
                <a16:creationId xmlns="" xmlns:a16="http://schemas.microsoft.com/office/drawing/2014/main" id="{062A77FB-A281-4FA8-91E8-37FCDFF7BDA9}"/>
              </a:ext>
            </a:extLst>
          </p:cNvPr>
          <p:cNvGrpSpPr/>
          <p:nvPr/>
        </p:nvGrpSpPr>
        <p:grpSpPr>
          <a:xfrm>
            <a:off x="6094071" y="1483248"/>
            <a:ext cx="2758561" cy="3677865"/>
            <a:chOff x="5440171" y="1289304"/>
            <a:chExt cx="3310129" cy="4480240"/>
          </a:xfrm>
        </p:grpSpPr>
        <p:pic>
          <p:nvPicPr>
            <p:cNvPr id="15" name="Picture 14">
              <a:extLst>
                <a:ext uri="{FF2B5EF4-FFF2-40B4-BE49-F238E27FC236}">
                  <a16:creationId xmlns="" xmlns:a16="http://schemas.microsoft.com/office/drawing/2014/main" id="{5AC41E64-5063-4B5F-8836-38ECB0B0D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0171" y="1404685"/>
              <a:ext cx="3309647" cy="2300905"/>
            </a:xfrm>
            <a:prstGeom prst="rect">
              <a:avLst/>
            </a:prstGeom>
          </p:spPr>
        </p:pic>
        <p:sp>
          <p:nvSpPr>
            <p:cNvPr id="16" name="Rectangle 15">
              <a:extLst>
                <a:ext uri="{FF2B5EF4-FFF2-40B4-BE49-F238E27FC236}">
                  <a16:creationId xmlns="" xmlns:a16="http://schemas.microsoft.com/office/drawing/2014/main" id="{0D44DEF4-F074-4AAE-AA49-ED2D3EBB5E1F}"/>
                </a:ext>
              </a:extLst>
            </p:cNvPr>
            <p:cNvSpPr/>
            <p:nvPr/>
          </p:nvSpPr>
          <p:spPr>
            <a:xfrm>
              <a:off x="5440172" y="1289304"/>
              <a:ext cx="3310128" cy="64008"/>
            </a:xfrm>
            <a:prstGeom prst="rect">
              <a:avLst/>
            </a:prstGeom>
            <a:solidFill>
              <a:srgbClr val="6AABD9"/>
            </a:solidFill>
            <a:ln>
              <a:solidFill>
                <a:srgbClr val="6AAB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 xmlns:a16="http://schemas.microsoft.com/office/drawing/2014/main" id="{A77079B1-F240-4B00-B57B-34E4EA80C9D2}"/>
                </a:ext>
              </a:extLst>
            </p:cNvPr>
            <p:cNvSpPr/>
            <p:nvPr/>
          </p:nvSpPr>
          <p:spPr>
            <a:xfrm>
              <a:off x="5440172" y="5705536"/>
              <a:ext cx="3310128" cy="64008"/>
            </a:xfrm>
            <a:prstGeom prst="rect">
              <a:avLst/>
            </a:prstGeom>
            <a:solidFill>
              <a:srgbClr val="6AABD9"/>
            </a:solidFill>
            <a:ln>
              <a:solidFill>
                <a:srgbClr val="6AAB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9" name="Rectangle 18">
            <a:extLst>
              <a:ext uri="{FF2B5EF4-FFF2-40B4-BE49-F238E27FC236}">
                <a16:creationId xmlns="" xmlns:a16="http://schemas.microsoft.com/office/drawing/2014/main" id="{FE7CEEAD-78FD-48D2-9D13-2C73D0B67AF1}"/>
              </a:ext>
            </a:extLst>
          </p:cNvPr>
          <p:cNvSpPr/>
          <p:nvPr/>
        </p:nvSpPr>
        <p:spPr>
          <a:xfrm>
            <a:off x="6311628" y="3421824"/>
            <a:ext cx="2540602" cy="830997"/>
          </a:xfrm>
          <a:prstGeom prst="rect">
            <a:avLst/>
          </a:prstGeom>
        </p:spPr>
        <p:txBody>
          <a:bodyPr wrap="square">
            <a:spAutoFit/>
          </a:bodyPr>
          <a:lstStyle/>
          <a:p>
            <a:r>
              <a:rPr lang="en-US" sz="2400" i="1" dirty="0">
                <a:solidFill>
                  <a:srgbClr val="754F9D"/>
                </a:solidFill>
                <a:latin typeface="Gill Sans MT" panose="020B0502020104020203" pitchFamily="34" charset="0"/>
              </a:rPr>
              <a:t>“There is violence in every home” </a:t>
            </a:r>
          </a:p>
        </p:txBody>
      </p:sp>
    </p:spTree>
    <p:extLst>
      <p:ext uri="{BB962C8B-B14F-4D97-AF65-F5344CB8AC3E}">
        <p14:creationId xmlns:p14="http://schemas.microsoft.com/office/powerpoint/2010/main" val="267957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D0FCDA-6DB0-4122-B2DD-C76278D6B93F}"/>
              </a:ext>
            </a:extLst>
          </p:cNvPr>
          <p:cNvSpPr>
            <a:spLocks noGrp="1"/>
          </p:cNvSpPr>
          <p:nvPr>
            <p:ph type="title"/>
          </p:nvPr>
        </p:nvSpPr>
        <p:spPr>
          <a:xfrm>
            <a:off x="133350" y="857251"/>
            <a:ext cx="4914900" cy="901544"/>
          </a:xfrm>
        </p:spPr>
        <p:txBody>
          <a:bodyPr>
            <a:normAutofit fontScale="90000"/>
          </a:bodyPr>
          <a:lstStyle/>
          <a:p>
            <a:r>
              <a:rPr lang="en-US" b="1" dirty="0">
                <a:latin typeface="Gill Sans MT" panose="020B0502020104020203" pitchFamily="34" charset="0"/>
              </a:rPr>
              <a:t>Workshops with </a:t>
            </a:r>
            <a:r>
              <a:rPr lang="en-US" b="1" dirty="0" smtClean="0">
                <a:latin typeface="Gill Sans MT" panose="020B0502020104020203" pitchFamily="34" charset="0"/>
              </a:rPr>
              <a:t>AGYW </a:t>
            </a:r>
            <a:endParaRPr lang="en-US" b="1" dirty="0">
              <a:latin typeface="Gill Sans MT" panose="020B0502020104020203" pitchFamily="34" charset="0"/>
            </a:endParaRPr>
          </a:p>
        </p:txBody>
      </p:sp>
      <p:sp>
        <p:nvSpPr>
          <p:cNvPr id="4" name="Slide Number Placeholder 3">
            <a:extLst>
              <a:ext uri="{FF2B5EF4-FFF2-40B4-BE49-F238E27FC236}">
                <a16:creationId xmlns="" xmlns:a16="http://schemas.microsoft.com/office/drawing/2014/main" id="{2C838D26-0C58-4D78-AB9F-761C1F07A1EC}"/>
              </a:ext>
            </a:extLst>
          </p:cNvPr>
          <p:cNvSpPr>
            <a:spLocks noGrp="1"/>
          </p:cNvSpPr>
          <p:nvPr>
            <p:ph type="sldNum" sz="quarter" idx="12"/>
          </p:nvPr>
        </p:nvSpPr>
        <p:spPr/>
        <p:txBody>
          <a:bodyPr/>
          <a:lstStyle/>
          <a:p>
            <a:fld id="{468BAC36-C183-4047-8001-1248D277A477}" type="slidenum">
              <a:rPr lang="en-US" smtClean="0"/>
              <a:t>12</a:t>
            </a:fld>
            <a:endParaRPr lang="en-US" dirty="0"/>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5219700" y="857251"/>
            <a:ext cx="3924300" cy="3524250"/>
          </a:xfrm>
          <a:prstGeom prst="rect">
            <a:avLst/>
          </a:prstGeom>
        </p:spPr>
      </p:pic>
      <p:sp>
        <p:nvSpPr>
          <p:cNvPr id="16" name="TextBox 15"/>
          <p:cNvSpPr txBox="1"/>
          <p:nvPr/>
        </p:nvSpPr>
        <p:spPr>
          <a:xfrm>
            <a:off x="152400" y="1790701"/>
            <a:ext cx="3015377" cy="2585323"/>
          </a:xfrm>
          <a:prstGeom prst="rect">
            <a:avLst/>
          </a:prstGeom>
          <a:noFill/>
        </p:spPr>
        <p:txBody>
          <a:bodyPr wrap="none" rtlCol="0">
            <a:spAutoFit/>
            <a:scene3d>
              <a:camera prst="orthographicFront">
                <a:rot lat="300000" lon="21599979" rev="900000"/>
              </a:camera>
              <a:lightRig rig="threePt" dir="t"/>
            </a:scene3d>
          </a:bodyPr>
          <a:lstStyle/>
          <a:p>
            <a:r>
              <a:rPr lang="en-US" b="1" u="sng" dirty="0">
                <a:latin typeface="Gill Sans MT" panose="020B0502020104020203" pitchFamily="34" charset="0"/>
              </a:rPr>
              <a:t>Challenges</a:t>
            </a:r>
          </a:p>
          <a:p>
            <a:pPr marL="257175" indent="-257175">
              <a:buFont typeface="Arial" charset="0"/>
              <a:buChar char="•"/>
            </a:pPr>
            <a:r>
              <a:rPr lang="en-US" dirty="0">
                <a:latin typeface="Gill Sans MT" panose="020B0502020104020203" pitchFamily="34" charset="0"/>
              </a:rPr>
              <a:t>Persistent gender-inequality</a:t>
            </a:r>
          </a:p>
          <a:p>
            <a:pPr marL="257175" indent="-257175">
              <a:buFont typeface="Arial" charset="0"/>
              <a:buChar char="•"/>
            </a:pPr>
            <a:r>
              <a:rPr lang="en-US" dirty="0">
                <a:latin typeface="Gill Sans MT" panose="020B0502020104020203" pitchFamily="34" charset="0"/>
              </a:rPr>
              <a:t>Domestic-violence</a:t>
            </a:r>
          </a:p>
          <a:p>
            <a:pPr marL="257175" indent="-257175">
              <a:buFont typeface="Arial" charset="0"/>
              <a:buChar char="•"/>
            </a:pPr>
            <a:r>
              <a:rPr lang="en-US" dirty="0">
                <a:latin typeface="Gill Sans MT" panose="020B0502020104020203" pitchFamily="34" charset="0"/>
              </a:rPr>
              <a:t>Sexual violence</a:t>
            </a:r>
          </a:p>
          <a:p>
            <a:pPr marL="257175" indent="-257175">
              <a:buFont typeface="Arial" charset="0"/>
              <a:buChar char="•"/>
            </a:pPr>
            <a:r>
              <a:rPr lang="en-US" dirty="0">
                <a:latin typeface="Gill Sans MT" panose="020B0502020104020203" pitchFamily="34" charset="0"/>
              </a:rPr>
              <a:t>Early marriage</a:t>
            </a:r>
          </a:p>
          <a:p>
            <a:pPr marL="257175" indent="-257175">
              <a:buFont typeface="Arial" charset="0"/>
              <a:buChar char="•"/>
            </a:pPr>
            <a:r>
              <a:rPr lang="en-US" dirty="0">
                <a:latin typeface="Gill Sans MT" panose="020B0502020104020203" pitchFamily="34" charset="0"/>
              </a:rPr>
              <a:t>Early pregnancy</a:t>
            </a:r>
          </a:p>
          <a:p>
            <a:pPr marL="257175" indent="-257175">
              <a:buFont typeface="Arial" charset="0"/>
              <a:buChar char="•"/>
            </a:pPr>
            <a:r>
              <a:rPr lang="en-US" dirty="0">
                <a:latin typeface="Gill Sans MT" panose="020B0502020104020203" pitchFamily="34" charset="0"/>
              </a:rPr>
              <a:t>Lack of work</a:t>
            </a:r>
          </a:p>
          <a:p>
            <a:pPr marL="257175" indent="-257175">
              <a:buFont typeface="Arial" charset="0"/>
              <a:buChar char="•"/>
            </a:pPr>
            <a:r>
              <a:rPr lang="en-US" dirty="0">
                <a:latin typeface="Gill Sans MT" panose="020B0502020104020203" pitchFamily="34" charset="0"/>
              </a:rPr>
              <a:t>School-drop out</a:t>
            </a:r>
            <a:endParaRPr lang="en-US" b="1" u="sng" dirty="0">
              <a:latin typeface="Gill Sans MT" panose="020B0502020104020203" pitchFamily="34" charset="0"/>
            </a:endParaRPr>
          </a:p>
          <a:p>
            <a:endParaRPr lang="en-US" dirty="0">
              <a:latin typeface="Gill Sans MT" panose="020B0502020104020203" pitchFamily="34" charset="0"/>
            </a:endParaRPr>
          </a:p>
        </p:txBody>
      </p:sp>
      <p:sp>
        <p:nvSpPr>
          <p:cNvPr id="17" name="TextBox 16"/>
          <p:cNvSpPr txBox="1"/>
          <p:nvPr/>
        </p:nvSpPr>
        <p:spPr>
          <a:xfrm>
            <a:off x="2628900" y="2800350"/>
            <a:ext cx="2686050" cy="2031325"/>
          </a:xfrm>
          <a:prstGeom prst="rect">
            <a:avLst/>
          </a:prstGeom>
          <a:noFill/>
        </p:spPr>
        <p:txBody>
          <a:bodyPr wrap="square" rtlCol="0">
            <a:spAutoFit/>
            <a:scene3d>
              <a:camera prst="orthographicFront">
                <a:rot lat="0" lon="0" rev="20999999"/>
              </a:camera>
              <a:lightRig rig="threePt" dir="t"/>
            </a:scene3d>
          </a:bodyPr>
          <a:lstStyle/>
          <a:p>
            <a:r>
              <a:rPr lang="en-US" b="1" u="sng" dirty="0">
                <a:latin typeface="Gill Sans MT" panose="020B0502020104020203" pitchFamily="34" charset="0"/>
              </a:rPr>
              <a:t>Desired information</a:t>
            </a:r>
          </a:p>
          <a:p>
            <a:pPr marL="214313" indent="-214313">
              <a:buFont typeface="Arial"/>
              <a:buChar char="•"/>
            </a:pPr>
            <a:r>
              <a:rPr lang="en-US" dirty="0">
                <a:latin typeface="Gill Sans MT" panose="020B0502020104020203" pitchFamily="34" charset="0"/>
              </a:rPr>
              <a:t>Relationships</a:t>
            </a:r>
          </a:p>
          <a:p>
            <a:pPr marL="214313" indent="-214313">
              <a:buFont typeface="Arial"/>
              <a:buChar char="•"/>
            </a:pPr>
            <a:r>
              <a:rPr lang="en-US" dirty="0">
                <a:latin typeface="Gill Sans MT" panose="020B0502020104020203" pitchFamily="34" charset="0"/>
              </a:rPr>
              <a:t>Gender-based violence</a:t>
            </a:r>
          </a:p>
          <a:p>
            <a:pPr marL="214313" indent="-214313">
              <a:buFont typeface="Arial"/>
              <a:buChar char="•"/>
            </a:pPr>
            <a:r>
              <a:rPr lang="en-US" dirty="0">
                <a:latin typeface="Gill Sans MT" panose="020B0502020104020203" pitchFamily="34" charset="0"/>
              </a:rPr>
              <a:t>Sexual and reproductive health</a:t>
            </a:r>
          </a:p>
          <a:p>
            <a:pPr marL="214313" indent="-214313">
              <a:buFont typeface="Arial"/>
              <a:buChar char="•"/>
            </a:pPr>
            <a:r>
              <a:rPr lang="en-US" dirty="0">
                <a:latin typeface="Gill Sans MT" panose="020B0502020104020203" pitchFamily="34" charset="0"/>
              </a:rPr>
              <a:t>Communication</a:t>
            </a:r>
          </a:p>
          <a:p>
            <a:pPr marL="214313" indent="-214313">
              <a:buFont typeface="Arial"/>
              <a:buChar char="•"/>
            </a:pPr>
            <a:r>
              <a:rPr lang="en-US" dirty="0">
                <a:latin typeface="Gill Sans MT" panose="020B0502020104020203" pitchFamily="34" charset="0"/>
              </a:rPr>
              <a:t>Financial capabilities</a:t>
            </a:r>
          </a:p>
        </p:txBody>
      </p:sp>
    </p:spTree>
    <p:extLst>
      <p:ext uri="{BB962C8B-B14F-4D97-AF65-F5344CB8AC3E}">
        <p14:creationId xmlns:p14="http://schemas.microsoft.com/office/powerpoint/2010/main" val="417019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665997"/>
            <a:ext cx="7381875" cy="668456"/>
          </a:xfrm>
        </p:spPr>
        <p:txBody>
          <a:bodyPr>
            <a:normAutofit fontScale="90000"/>
          </a:bodyPr>
          <a:lstStyle/>
          <a:p>
            <a:r>
              <a:rPr lang="en-US" b="1" dirty="0">
                <a:latin typeface="Gill Sans MT" panose="020B0502020104020203" pitchFamily="34" charset="0"/>
              </a:rPr>
              <a:t/>
            </a:r>
            <a:br>
              <a:rPr lang="en-US" b="1" dirty="0">
                <a:latin typeface="Gill Sans MT" panose="020B0502020104020203" pitchFamily="34" charset="0"/>
              </a:rPr>
            </a:br>
            <a:r>
              <a:rPr lang="en-US" b="1" dirty="0">
                <a:latin typeface="Gill Sans MT" panose="020B0502020104020203" pitchFamily="34" charset="0"/>
              </a:rPr>
              <a:t/>
            </a:r>
            <a:br>
              <a:rPr lang="en-US" b="1" dirty="0">
                <a:latin typeface="Gill Sans MT" panose="020B0502020104020203" pitchFamily="34" charset="0"/>
              </a:rPr>
            </a:br>
            <a:r>
              <a:rPr lang="en-US" b="1" dirty="0">
                <a:latin typeface="Gill Sans MT" panose="020B0502020104020203" pitchFamily="34" charset="0"/>
              </a:rPr>
              <a:t/>
            </a:r>
            <a:br>
              <a:rPr lang="en-US" b="1" dirty="0">
                <a:latin typeface="Gill Sans MT" panose="020B0502020104020203" pitchFamily="34" charset="0"/>
              </a:rPr>
            </a:br>
            <a:r>
              <a:rPr lang="en-US" b="1" dirty="0">
                <a:latin typeface="Gill Sans MT" panose="020B0502020104020203" pitchFamily="34" charset="0"/>
              </a:rPr>
              <a:t>Youth Led Community Projects</a:t>
            </a:r>
            <a:br>
              <a:rPr lang="en-US" b="1" dirty="0">
                <a:latin typeface="Gill Sans MT" panose="020B0502020104020203" pitchFamily="34" charset="0"/>
              </a:rPr>
            </a:br>
            <a:r>
              <a:rPr lang="en-US" b="1" dirty="0">
                <a:latin typeface="Gill Sans MT" panose="020B0502020104020203" pitchFamily="34" charset="0"/>
              </a:rPr>
              <a:t/>
            </a:r>
            <a:br>
              <a:rPr lang="en-US" b="1" dirty="0">
                <a:latin typeface="Gill Sans MT" panose="020B0502020104020203" pitchFamily="34" charset="0"/>
              </a:rPr>
            </a:br>
            <a:r>
              <a:rPr lang="en-US" b="1" dirty="0">
                <a:latin typeface="Gill Sans MT" panose="020B0502020104020203" pitchFamily="34" charset="0"/>
              </a:rPr>
              <a:t/>
            </a:r>
            <a:br>
              <a:rPr lang="en-US" b="1" dirty="0">
                <a:latin typeface="Gill Sans MT" panose="020B0502020104020203" pitchFamily="34" charset="0"/>
              </a:rPr>
            </a:br>
            <a:endParaRPr lang="en-US" b="1" dirty="0">
              <a:latin typeface="Gill Sans MT" panose="020B0502020104020203" pitchFamily="34" charset="0"/>
            </a:endParaRPr>
          </a:p>
        </p:txBody>
      </p:sp>
      <p:sp>
        <p:nvSpPr>
          <p:cNvPr id="5" name="Text Placeholder 2"/>
          <p:cNvSpPr>
            <a:spLocks noGrp="1"/>
          </p:cNvSpPr>
          <p:nvPr>
            <p:ph idx="1"/>
          </p:nvPr>
        </p:nvSpPr>
        <p:spPr>
          <a:xfrm>
            <a:off x="628650" y="1634491"/>
            <a:ext cx="8256270" cy="3474097"/>
          </a:xfrm>
        </p:spPr>
        <p:txBody>
          <a:bodyPr numCol="2">
            <a:noAutofit/>
          </a:bodyPr>
          <a:lstStyle/>
          <a:p>
            <a:r>
              <a:rPr lang="en-US" sz="2000" dirty="0">
                <a:latin typeface="Gill Sans MT" panose="020B0502020104020203" pitchFamily="34" charset="0"/>
              </a:rPr>
              <a:t>Participants identified and implemented community service projects </a:t>
            </a:r>
          </a:p>
          <a:p>
            <a:r>
              <a:rPr lang="en-US" sz="2000" dirty="0">
                <a:latin typeface="Gill Sans MT" panose="020B0502020104020203" pitchFamily="34" charset="0"/>
              </a:rPr>
              <a:t>Examples include: </a:t>
            </a:r>
          </a:p>
          <a:p>
            <a:pPr lvl="1"/>
            <a:r>
              <a:rPr lang="en-US" sz="2000" dirty="0">
                <a:latin typeface="Gill Sans MT" panose="020B0502020104020203" pitchFamily="34" charset="0"/>
              </a:rPr>
              <a:t>Water source clean-up </a:t>
            </a:r>
          </a:p>
          <a:p>
            <a:pPr lvl="1"/>
            <a:r>
              <a:rPr lang="en-US" sz="2000" dirty="0">
                <a:latin typeface="Gill Sans MT" panose="020B0502020104020203" pitchFamily="34" charset="0"/>
              </a:rPr>
              <a:t>Supporting the elderly by cleaning </a:t>
            </a:r>
          </a:p>
          <a:p>
            <a:pPr lvl="1"/>
            <a:r>
              <a:rPr lang="en-US" sz="2000" dirty="0">
                <a:latin typeface="Gill Sans MT" panose="020B0502020104020203" pitchFamily="34" charset="0"/>
              </a:rPr>
              <a:t>Cleaning Pit latrine of a school</a:t>
            </a:r>
          </a:p>
          <a:p>
            <a:pPr lvl="1"/>
            <a:r>
              <a:rPr lang="en-US" sz="2000" dirty="0">
                <a:latin typeface="Gill Sans MT" panose="020B0502020104020203" pitchFamily="34" charset="0"/>
              </a:rPr>
              <a:t>Compound maintenance-Church in </a:t>
            </a:r>
            <a:r>
              <a:rPr lang="en-US" sz="2000" dirty="0" err="1">
                <a:latin typeface="Gill Sans MT" panose="020B0502020104020203" pitchFamily="34" charset="0"/>
              </a:rPr>
              <a:t>Awach</a:t>
            </a:r>
            <a:endParaRPr lang="en-US" sz="2000" dirty="0">
              <a:latin typeface="Gill Sans MT" panose="020B0502020104020203" pitchFamily="34" charset="0"/>
            </a:endParaRPr>
          </a:p>
          <a:p>
            <a:pPr lvl="1"/>
            <a:r>
              <a:rPr lang="en-US" sz="2000" dirty="0">
                <a:latin typeface="Gill Sans MT" panose="020B0502020104020203" pitchFamily="34" charset="0"/>
              </a:rPr>
              <a:t>Erected hand cleaning tap (Tippy Taps) </a:t>
            </a:r>
          </a:p>
          <a:p>
            <a:pPr lvl="1"/>
            <a:r>
              <a:rPr lang="en-US" sz="2000" dirty="0">
                <a:latin typeface="Gill Sans MT" panose="020B0502020104020203" pitchFamily="34" charset="0"/>
              </a:rPr>
              <a:t>Fetching water for a health facility</a:t>
            </a:r>
          </a:p>
          <a:p>
            <a:pPr lvl="1"/>
            <a:r>
              <a:rPr lang="en-US" sz="2000" dirty="0" smtClean="0">
                <a:latin typeface="Gill Sans MT" panose="020B0502020104020203" pitchFamily="34" charset="0"/>
              </a:rPr>
              <a:t>HIV </a:t>
            </a:r>
            <a:r>
              <a:rPr lang="en-US" sz="2000" dirty="0">
                <a:latin typeface="Gill Sans MT" panose="020B0502020104020203" pitchFamily="34" charset="0"/>
              </a:rPr>
              <a:t>prevention </a:t>
            </a:r>
            <a:r>
              <a:rPr lang="en-US" sz="2000" dirty="0" smtClean="0">
                <a:latin typeface="Gill Sans MT" panose="020B0502020104020203" pitchFamily="34" charset="0"/>
              </a:rPr>
              <a:t>skit targeting  </a:t>
            </a:r>
            <a:r>
              <a:rPr lang="en-US" sz="2000" dirty="0">
                <a:latin typeface="Gill Sans MT" panose="020B0502020104020203" pitchFamily="34" charset="0"/>
              </a:rPr>
              <a:t>CSW</a:t>
            </a:r>
          </a:p>
          <a:p>
            <a:pPr lvl="4">
              <a:buFont typeface="Arial" panose="020B0604020202020204" pitchFamily="34" charset="0"/>
              <a:buChar char="•"/>
            </a:pPr>
            <a:endParaRPr lang="en-US" sz="2000" dirty="0">
              <a:latin typeface="Gill Sans MT" panose="020B0502020104020203" pitchFamily="34" charset="0"/>
            </a:endParaRPr>
          </a:p>
          <a:p>
            <a:pPr marL="0" indent="0">
              <a:buNone/>
            </a:pPr>
            <a:endParaRPr lang="en-US" sz="2000" dirty="0">
              <a:latin typeface="Gill Sans MT" panose="020B0502020104020203" pitchFamily="34" charset="0"/>
            </a:endParaRPr>
          </a:p>
          <a:p>
            <a:endParaRPr lang="en-US" sz="2000" dirty="0">
              <a:latin typeface="Gill Sans MT" panose="020B0502020104020203" pitchFamily="34" charset="0"/>
            </a:endParaRPr>
          </a:p>
        </p:txBody>
      </p:sp>
      <p:sp>
        <p:nvSpPr>
          <p:cNvPr id="4" name="Slide Number Placeholder 3"/>
          <p:cNvSpPr>
            <a:spLocks noGrp="1"/>
          </p:cNvSpPr>
          <p:nvPr>
            <p:ph type="sldNum" sz="quarter" idx="12"/>
          </p:nvPr>
        </p:nvSpPr>
        <p:spPr>
          <a:xfrm>
            <a:off x="8629650" y="5726907"/>
            <a:ext cx="514350" cy="273844"/>
          </a:xfrm>
        </p:spPr>
        <p:txBody>
          <a:bodyPr/>
          <a:lstStyle/>
          <a:p>
            <a:fld id="{468BAC36-C183-4047-8001-1248D277A477}" type="slidenum">
              <a:rPr lang="en-US" smtClean="0"/>
              <a:t>13</a:t>
            </a:fld>
            <a:endParaRPr lang="en-US"/>
          </a:p>
        </p:txBody>
      </p:sp>
      <p:pic>
        <p:nvPicPr>
          <p:cNvPr id="7" name="Picture 6" descr="C:\Users\mic\Desktop\120___10\IMG_2610.JPG">
            <a:extLst>
              <a:ext uri="{FF2B5EF4-FFF2-40B4-BE49-F238E27FC236}">
                <a16:creationId xmlns="" xmlns:a16="http://schemas.microsoft.com/office/drawing/2014/main" id="{737BD4E3-FF99-41DB-8235-4EDAF0363C7A}"/>
              </a:ext>
            </a:extLst>
          </p:cNvPr>
          <p:cNvPicPr>
            <a:picLocks noChangeAspect="1"/>
          </p:cNvPicPr>
          <p:nvPr/>
        </p:nvPicPr>
        <p:blipFill rotWithShape="1">
          <a:blip r:embed="rId3" cstate="print"/>
          <a:srcRect l="8696" t="9049" r="11864" b="5806"/>
          <a:stretch/>
        </p:blipFill>
        <p:spPr bwMode="auto">
          <a:xfrm>
            <a:off x="5737366" y="3467249"/>
            <a:ext cx="2870325" cy="2307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5922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A9AE9-BAC0-4C8C-8B80-AC06B19880D6}"/>
              </a:ext>
            </a:extLst>
          </p:cNvPr>
          <p:cNvSpPr>
            <a:spLocks noGrp="1"/>
          </p:cNvSpPr>
          <p:nvPr>
            <p:ph type="title"/>
          </p:nvPr>
        </p:nvSpPr>
        <p:spPr>
          <a:xfrm>
            <a:off x="314325" y="922750"/>
            <a:ext cx="6137114" cy="655025"/>
          </a:xfrm>
        </p:spPr>
        <p:txBody>
          <a:bodyPr>
            <a:normAutofit fontScale="90000"/>
          </a:bodyPr>
          <a:lstStyle/>
          <a:p>
            <a:r>
              <a:rPr lang="en-US" b="1" dirty="0">
                <a:latin typeface="Gill Sans MT" panose="020B0502020104020203" pitchFamily="34" charset="0"/>
              </a:rPr>
              <a:t>Program Results  </a:t>
            </a:r>
          </a:p>
        </p:txBody>
      </p:sp>
      <p:sp>
        <p:nvSpPr>
          <p:cNvPr id="4" name="Slide Number Placeholder 3">
            <a:extLst>
              <a:ext uri="{FF2B5EF4-FFF2-40B4-BE49-F238E27FC236}">
                <a16:creationId xmlns="" xmlns:a16="http://schemas.microsoft.com/office/drawing/2014/main" id="{7263CF13-2692-4355-90C2-E6747ED5309C}"/>
              </a:ext>
            </a:extLst>
          </p:cNvPr>
          <p:cNvSpPr>
            <a:spLocks noGrp="1"/>
          </p:cNvSpPr>
          <p:nvPr>
            <p:ph type="sldNum" sz="quarter" idx="12"/>
          </p:nvPr>
        </p:nvSpPr>
        <p:spPr/>
        <p:txBody>
          <a:bodyPr/>
          <a:lstStyle/>
          <a:p>
            <a:fld id="{468BAC36-C183-4047-8001-1248D277A477}" type="slidenum">
              <a:rPr lang="en-US" smtClean="0"/>
              <a:t>14</a:t>
            </a:fld>
            <a:endParaRPr lang="en-US" dirty="0"/>
          </a:p>
        </p:txBody>
      </p:sp>
      <p:pic>
        <p:nvPicPr>
          <p:cNvPr id="5" name="Picture 4">
            <a:extLst>
              <a:ext uri="{FF2B5EF4-FFF2-40B4-BE49-F238E27FC236}">
                <a16:creationId xmlns="" xmlns:a16="http://schemas.microsoft.com/office/drawing/2014/main" id="{306C4E1A-4085-470B-8F03-128174DF60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7553" b="26244"/>
          <a:stretch/>
        </p:blipFill>
        <p:spPr>
          <a:xfrm>
            <a:off x="0" y="1803480"/>
            <a:ext cx="6858000" cy="2890778"/>
          </a:xfrm>
          <a:prstGeom prst="rect">
            <a:avLst/>
          </a:prstGeom>
        </p:spPr>
      </p:pic>
      <p:pic>
        <p:nvPicPr>
          <p:cNvPr id="7" name="Picture 6" descr="C:\Users\mic\Desktop\118___08\IMG_2318.JPG">
            <a:extLst>
              <a:ext uri="{FF2B5EF4-FFF2-40B4-BE49-F238E27FC236}">
                <a16:creationId xmlns="" xmlns:a16="http://schemas.microsoft.com/office/drawing/2014/main" id="{416AB30A-8065-4E38-BB49-4DC087FAD22C}"/>
              </a:ext>
            </a:extLst>
          </p:cNvPr>
          <p:cNvPicPr/>
          <p:nvPr/>
        </p:nvPicPr>
        <p:blipFill rotWithShape="1">
          <a:blip r:embed="rId4" cstate="print"/>
          <a:srcRect r="22405" b="1770"/>
          <a:stretch/>
        </p:blipFill>
        <p:spPr bwMode="auto">
          <a:xfrm rot="1339906">
            <a:off x="6565870" y="1524850"/>
            <a:ext cx="2482886" cy="27772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1386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a:stretch/>
        </p:blipFill>
        <p:spPr>
          <a:xfrm>
            <a:off x="5300664" y="275260"/>
            <a:ext cx="3843336" cy="2666060"/>
          </a:xfrm>
          <a:prstGeom prst="rect">
            <a:avLst/>
          </a:prstGeom>
          <a:noFill/>
          <a:ln>
            <a:noFill/>
          </a:ln>
        </p:spPr>
      </p:pic>
      <p:pic>
        <p:nvPicPr>
          <p:cNvPr id="520" name="Shape 520"/>
          <p:cNvPicPr preferRelativeResize="0"/>
          <p:nvPr/>
        </p:nvPicPr>
        <p:blipFill rotWithShape="1">
          <a:blip r:embed="rId4">
            <a:alphaModFix/>
          </a:blip>
          <a:srcRect/>
          <a:stretch/>
        </p:blipFill>
        <p:spPr>
          <a:xfrm>
            <a:off x="3390063" y="4667375"/>
            <a:ext cx="446668" cy="446668"/>
          </a:xfrm>
          <a:prstGeom prst="rect">
            <a:avLst/>
          </a:prstGeom>
          <a:noFill/>
          <a:ln>
            <a:noFill/>
          </a:ln>
        </p:spPr>
      </p:pic>
      <p:sp>
        <p:nvSpPr>
          <p:cNvPr id="521" name="Shape 521"/>
          <p:cNvSpPr/>
          <p:nvPr/>
        </p:nvSpPr>
        <p:spPr>
          <a:xfrm>
            <a:off x="7014361" y="4739652"/>
            <a:ext cx="1759136" cy="346249"/>
          </a:xfrm>
          <a:prstGeom prst="rect">
            <a:avLst/>
          </a:prstGeom>
          <a:noFill/>
          <a:ln>
            <a:noFill/>
          </a:ln>
        </p:spPr>
        <p:txBody>
          <a:bodyPr spcFirstLastPara="1" wrap="square" lIns="68569" tIns="34275" rIns="68569" bIns="34275" anchor="t" anchorCtr="0">
            <a:noAutofit/>
          </a:bodyPr>
          <a:lstStyle/>
          <a:p>
            <a:r>
              <a:rPr lang="en-US" b="1" dirty="0">
                <a:solidFill>
                  <a:schemeClr val="dk1"/>
                </a:solidFill>
                <a:latin typeface="Gill Sans MT" panose="020B0502020104020203" pitchFamily="34" charset="0"/>
                <a:ea typeface="Cabin"/>
                <a:cs typeface="Cabin"/>
                <a:sym typeface="Cabin"/>
              </a:rPr>
              <a:t>@YP Learning </a:t>
            </a:r>
            <a:endParaRPr sz="1350" dirty="0">
              <a:latin typeface="Gill Sans MT" panose="020B0502020104020203" pitchFamily="34" charset="0"/>
            </a:endParaRPr>
          </a:p>
        </p:txBody>
      </p:sp>
      <p:sp>
        <p:nvSpPr>
          <p:cNvPr id="522" name="Shape 522"/>
          <p:cNvSpPr/>
          <p:nvPr/>
        </p:nvSpPr>
        <p:spPr>
          <a:xfrm>
            <a:off x="3905248" y="4765013"/>
            <a:ext cx="2519007" cy="346249"/>
          </a:xfrm>
          <a:prstGeom prst="rect">
            <a:avLst/>
          </a:prstGeom>
          <a:noFill/>
          <a:ln>
            <a:noFill/>
          </a:ln>
        </p:spPr>
        <p:txBody>
          <a:bodyPr spcFirstLastPara="1" wrap="square" lIns="68569" tIns="34275" rIns="68569" bIns="34275" anchor="t" anchorCtr="0">
            <a:noAutofit/>
          </a:bodyPr>
          <a:lstStyle/>
          <a:p>
            <a:r>
              <a:rPr lang="en-US" b="1" dirty="0">
                <a:solidFill>
                  <a:schemeClr val="dk1"/>
                </a:solidFill>
                <a:latin typeface="Gill Sans MT" panose="020B0502020104020203" pitchFamily="34" charset="0"/>
                <a:ea typeface="Cabin"/>
                <a:cs typeface="Cabin"/>
                <a:sym typeface="Cabin"/>
              </a:rPr>
              <a:t>YouthPower Learning </a:t>
            </a:r>
            <a:endParaRPr sz="1350" dirty="0">
              <a:latin typeface="Gill Sans MT" panose="020B0502020104020203" pitchFamily="34" charset="0"/>
            </a:endParaRPr>
          </a:p>
        </p:txBody>
      </p:sp>
      <p:pic>
        <p:nvPicPr>
          <p:cNvPr id="523" name="Shape 523" descr="YouthPower Learning"/>
          <p:cNvPicPr preferRelativeResize="0"/>
          <p:nvPr/>
        </p:nvPicPr>
        <p:blipFill rotWithShape="1">
          <a:blip r:embed="rId5">
            <a:alphaModFix/>
          </a:blip>
          <a:srcRect/>
          <a:stretch/>
        </p:blipFill>
        <p:spPr>
          <a:xfrm>
            <a:off x="199981" y="4627322"/>
            <a:ext cx="591752" cy="526764"/>
          </a:xfrm>
          <a:prstGeom prst="rect">
            <a:avLst/>
          </a:prstGeom>
          <a:noFill/>
          <a:ln>
            <a:noFill/>
          </a:ln>
        </p:spPr>
      </p:pic>
      <p:pic>
        <p:nvPicPr>
          <p:cNvPr id="524" name="Shape 524"/>
          <p:cNvPicPr preferRelativeResize="0"/>
          <p:nvPr/>
        </p:nvPicPr>
        <p:blipFill rotWithShape="1">
          <a:blip r:embed="rId6">
            <a:alphaModFix/>
          </a:blip>
          <a:srcRect/>
          <a:stretch/>
        </p:blipFill>
        <p:spPr>
          <a:xfrm>
            <a:off x="6502837" y="4647468"/>
            <a:ext cx="479378" cy="479378"/>
          </a:xfrm>
          <a:prstGeom prst="rect">
            <a:avLst/>
          </a:prstGeom>
          <a:noFill/>
          <a:ln>
            <a:noFill/>
          </a:ln>
        </p:spPr>
      </p:pic>
      <p:sp>
        <p:nvSpPr>
          <p:cNvPr id="525" name="Shape 525"/>
          <p:cNvSpPr/>
          <p:nvPr/>
        </p:nvSpPr>
        <p:spPr>
          <a:xfrm>
            <a:off x="775048" y="4752210"/>
            <a:ext cx="2615015" cy="333692"/>
          </a:xfrm>
          <a:prstGeom prst="rect">
            <a:avLst/>
          </a:prstGeom>
          <a:noFill/>
          <a:ln>
            <a:noFill/>
          </a:ln>
        </p:spPr>
        <p:txBody>
          <a:bodyPr spcFirstLastPara="1" wrap="square" lIns="68569" tIns="34275" rIns="68569" bIns="34275" anchor="t" anchorCtr="0">
            <a:noAutofit/>
          </a:bodyPr>
          <a:lstStyle/>
          <a:p>
            <a:r>
              <a:rPr lang="en-US" b="1" dirty="0">
                <a:solidFill>
                  <a:schemeClr val="dk1"/>
                </a:solidFill>
                <a:latin typeface="Gill Sans MT" panose="020B0502020104020203" pitchFamily="34" charset="0"/>
                <a:ea typeface="Cabin"/>
                <a:cs typeface="Cabin"/>
                <a:sym typeface="Cabin"/>
              </a:rPr>
              <a:t>www.youthpower.org</a:t>
            </a:r>
            <a:endParaRPr b="1" dirty="0">
              <a:solidFill>
                <a:schemeClr val="dk1"/>
              </a:solidFill>
              <a:latin typeface="Gill Sans MT" panose="020B0502020104020203" pitchFamily="34" charset="0"/>
              <a:ea typeface="Cabin"/>
              <a:cs typeface="Cabin"/>
              <a:sym typeface="Cabin"/>
            </a:endParaRPr>
          </a:p>
        </p:txBody>
      </p:sp>
      <p:sp>
        <p:nvSpPr>
          <p:cNvPr id="9" name="Slide Number Placeholder 1"/>
          <p:cNvSpPr txBox="1">
            <a:spLocks/>
          </p:cNvSpPr>
          <p:nvPr/>
        </p:nvSpPr>
        <p:spPr>
          <a:xfrm>
            <a:off x="8629650" y="5726907"/>
            <a:ext cx="51435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4457214F-0430-4DEF-BD25-782CC5E7965A}" type="slidenum">
              <a:rPr lang="en-US" sz="1050"/>
              <a:pPr/>
              <a:t>15</a:t>
            </a:fld>
            <a:endParaRPr lang="en-US" sz="1050" dirty="0"/>
          </a:p>
        </p:txBody>
      </p:sp>
      <p:sp>
        <p:nvSpPr>
          <p:cNvPr id="2" name="Rectangle 1"/>
          <p:cNvSpPr/>
          <p:nvPr/>
        </p:nvSpPr>
        <p:spPr>
          <a:xfrm>
            <a:off x="83820" y="1689504"/>
            <a:ext cx="8659198" cy="3008003"/>
          </a:xfrm>
          <a:prstGeom prst="rect">
            <a:avLst/>
          </a:prstGeom>
        </p:spPr>
        <p:txBody>
          <a:bodyPr wrap="square">
            <a:spAutoFit/>
          </a:bodyPr>
          <a:lstStyle/>
          <a:p>
            <a:pPr marL="171441" indent="-171441">
              <a:lnSpc>
                <a:spcPct val="90000"/>
              </a:lnSpc>
              <a:spcAft>
                <a:spcPts val="450"/>
              </a:spcAft>
              <a:buClr>
                <a:schemeClr val="dk1"/>
              </a:buClr>
              <a:buSzPts val="3200"/>
              <a:buFont typeface="Arial"/>
              <a:buChar char="•"/>
            </a:pPr>
            <a:r>
              <a:rPr lang="en-US" sz="2400" dirty="0">
                <a:solidFill>
                  <a:schemeClr val="dk1"/>
                </a:solidFill>
                <a:latin typeface="Gill Sans MT" panose="020B0502020104020203" pitchFamily="34" charset="0"/>
                <a:ea typeface="Century Gothic"/>
                <a:cs typeface="Arial" panose="020B0604020202020204" pitchFamily="34" charset="0"/>
                <a:sym typeface="Century Gothic"/>
                <a:hlinkClick r:id="rId7"/>
              </a:rPr>
              <a:t>www.youthpower.org</a:t>
            </a:r>
            <a:endParaRPr lang="en-US" sz="2400" dirty="0">
              <a:solidFill>
                <a:schemeClr val="dk1"/>
              </a:solidFill>
              <a:latin typeface="Gill Sans MT" panose="020B0502020104020203" pitchFamily="34" charset="0"/>
              <a:ea typeface="Century Gothic"/>
              <a:cs typeface="Arial" panose="020B0604020202020204" pitchFamily="34" charset="0"/>
              <a:sym typeface="Century Gothic"/>
            </a:endParaRPr>
          </a:p>
          <a:p>
            <a:pPr marL="171441" indent="-171441">
              <a:lnSpc>
                <a:spcPct val="90000"/>
              </a:lnSpc>
              <a:spcAft>
                <a:spcPts val="450"/>
              </a:spcAft>
              <a:buClr>
                <a:schemeClr val="dk1"/>
              </a:buClr>
              <a:buSzPts val="3200"/>
              <a:buFont typeface="Arial"/>
              <a:buChar char="•"/>
            </a:pPr>
            <a:r>
              <a:rPr lang="en-US" sz="2400" dirty="0">
                <a:latin typeface="Gill Sans MT" panose="020B0502020104020203" pitchFamily="34" charset="0"/>
                <a:cs typeface="Arial" panose="020B0604020202020204" pitchFamily="34" charset="0"/>
              </a:rPr>
              <a:t>Sign up for the </a:t>
            </a:r>
            <a:r>
              <a:rPr lang="en-US" sz="2400" dirty="0" err="1">
                <a:latin typeface="Gill Sans MT" panose="020B0502020104020203" pitchFamily="34" charset="0"/>
                <a:cs typeface="Arial" panose="020B0604020202020204" pitchFamily="34" charset="0"/>
              </a:rPr>
              <a:t>YouthPower</a:t>
            </a:r>
            <a:r>
              <a:rPr lang="en-US" sz="2400" dirty="0">
                <a:latin typeface="Gill Sans MT" panose="020B0502020104020203" pitchFamily="34" charset="0"/>
                <a:cs typeface="Arial" panose="020B0604020202020204" pitchFamily="34" charset="0"/>
              </a:rPr>
              <a:t> Newsletter</a:t>
            </a:r>
          </a:p>
          <a:p>
            <a:pPr marL="171441" indent="-171441">
              <a:lnSpc>
                <a:spcPct val="90000"/>
              </a:lnSpc>
              <a:spcAft>
                <a:spcPts val="450"/>
              </a:spcAft>
              <a:buClr>
                <a:schemeClr val="dk1"/>
              </a:buClr>
              <a:buSzPts val="3200"/>
              <a:buFont typeface="Arial"/>
              <a:buChar char="•"/>
            </a:pPr>
            <a:r>
              <a:rPr lang="en-US" sz="2400" dirty="0">
                <a:solidFill>
                  <a:schemeClr val="dk1"/>
                </a:solidFill>
                <a:latin typeface="Gill Sans MT" panose="020B0502020104020203" pitchFamily="34" charset="0"/>
                <a:ea typeface="Century Gothic"/>
                <a:cs typeface="Arial" panose="020B0604020202020204" pitchFamily="34" charset="0"/>
                <a:sym typeface="Century Gothic"/>
              </a:rPr>
              <a:t>Sign Up for a Community of Practice</a:t>
            </a:r>
            <a:endParaRPr lang="en-US" sz="2400" dirty="0">
              <a:latin typeface="Gill Sans MT" panose="020B0502020104020203" pitchFamily="34" charset="0"/>
              <a:cs typeface="Arial" panose="020B0604020202020204" pitchFamily="34" charset="0"/>
            </a:endParaRPr>
          </a:p>
          <a:p>
            <a:pPr marL="514320" lvl="1" indent="-171440">
              <a:lnSpc>
                <a:spcPct val="90000"/>
              </a:lnSpc>
              <a:buClr>
                <a:schemeClr val="dk1"/>
              </a:buClr>
              <a:buSzPts val="3200"/>
              <a:buFont typeface="Arial"/>
              <a:buChar char="•"/>
            </a:pPr>
            <a:r>
              <a:rPr lang="en-US" sz="2400" u="sng" dirty="0">
                <a:latin typeface="Gill Sans MT" panose="020B0502020104020203" pitchFamily="34" charset="0"/>
                <a:hlinkClick r:id="rId8"/>
              </a:rPr>
              <a:t>Youth Engagement</a:t>
            </a:r>
            <a:r>
              <a:rPr lang="en-US" sz="2400" dirty="0">
                <a:latin typeface="Gill Sans MT" panose="020B0502020104020203" pitchFamily="34" charset="0"/>
              </a:rPr>
              <a:t>, </a:t>
            </a:r>
            <a:r>
              <a:rPr lang="en-US" sz="2400" dirty="0">
                <a:latin typeface="Gill Sans MT" panose="020B0502020104020203" pitchFamily="34" charset="0"/>
                <a:hlinkClick r:id="rId9"/>
              </a:rPr>
              <a:t>Gender and Positive </a:t>
            </a:r>
          </a:p>
          <a:p>
            <a:pPr marL="513160" lvl="1">
              <a:lnSpc>
                <a:spcPct val="90000"/>
              </a:lnSpc>
              <a:spcAft>
                <a:spcPts val="450"/>
              </a:spcAft>
              <a:buClr>
                <a:schemeClr val="dk1"/>
              </a:buClr>
              <a:buSzPts val="3200"/>
            </a:pPr>
            <a:r>
              <a:rPr lang="en-US" sz="2400" dirty="0">
                <a:latin typeface="Gill Sans MT" panose="020B0502020104020203" pitchFamily="34" charset="0"/>
                <a:hlinkClick r:id="rId9"/>
              </a:rPr>
              <a:t>Youth Development</a:t>
            </a:r>
            <a:r>
              <a:rPr lang="en-US" sz="2400" dirty="0">
                <a:latin typeface="Gill Sans MT" panose="020B0502020104020203" pitchFamily="34" charset="0"/>
              </a:rPr>
              <a:t>, </a:t>
            </a:r>
            <a:r>
              <a:rPr lang="en-US" sz="2400" dirty="0">
                <a:latin typeface="Gill Sans MT" panose="020B0502020104020203" pitchFamily="34" charset="0"/>
                <a:hlinkClick r:id="rId10"/>
              </a:rPr>
              <a:t>Youth in Peace and Security</a:t>
            </a:r>
            <a:r>
              <a:rPr lang="en-US" sz="2400" dirty="0">
                <a:latin typeface="Gill Sans MT" panose="020B0502020104020203" pitchFamily="34" charset="0"/>
              </a:rPr>
              <a:t> and</a:t>
            </a:r>
            <a:r>
              <a:rPr lang="en-US" sz="2400" dirty="0">
                <a:latin typeface="Gill Sans MT" panose="020B0502020104020203" pitchFamily="34" charset="0"/>
                <a:hlinkClick r:id="rId11"/>
              </a:rPr>
              <a:t> Cross-Sectoral Skills for Youth</a:t>
            </a:r>
            <a:r>
              <a:rPr lang="en-US" sz="2400" dirty="0">
                <a:latin typeface="Gill Sans MT" panose="020B0502020104020203" pitchFamily="34" charset="0"/>
              </a:rPr>
              <a:t>.</a:t>
            </a:r>
          </a:p>
          <a:p>
            <a:pPr marL="171450" indent="-171450">
              <a:lnSpc>
                <a:spcPct val="90000"/>
              </a:lnSpc>
              <a:buClr>
                <a:schemeClr val="dk1"/>
              </a:buClr>
              <a:buSzPts val="3200"/>
              <a:buFont typeface="Arial" panose="020B0604020202020204" pitchFamily="34" charset="0"/>
              <a:buChar char="•"/>
            </a:pPr>
            <a:r>
              <a:rPr lang="en-US" sz="2400" dirty="0">
                <a:latin typeface="Gill Sans MT" panose="020B0502020104020203" pitchFamily="34" charset="0"/>
                <a:cs typeface="Arial" panose="020B0604020202020204" pitchFamily="34" charset="0"/>
              </a:rPr>
              <a:t>Send useful resources to </a:t>
            </a:r>
            <a:r>
              <a:rPr lang="en-US" sz="2400" dirty="0">
                <a:latin typeface="Gill Sans MT" panose="020B0502020104020203" pitchFamily="34" charset="0"/>
                <a:cs typeface="Arial" panose="020B0604020202020204" pitchFamily="34" charset="0"/>
                <a:hlinkClick r:id="rId12"/>
              </a:rPr>
              <a:t>info@youthpower.org</a:t>
            </a:r>
            <a:r>
              <a:rPr lang="en-US" sz="2400" dirty="0">
                <a:latin typeface="Gill Sans MT" panose="020B0502020104020203" pitchFamily="34" charset="0"/>
                <a:cs typeface="Arial" panose="020B0604020202020204" pitchFamily="34" charset="0"/>
              </a:rPr>
              <a:t> to share on the website. </a:t>
            </a:r>
            <a:endParaRPr lang="en-US" sz="2400" dirty="0">
              <a:solidFill>
                <a:schemeClr val="dk1"/>
              </a:solidFill>
              <a:latin typeface="Gill Sans MT" panose="020B0502020104020203" pitchFamily="34" charset="0"/>
              <a:ea typeface="Century Gothic"/>
              <a:cs typeface="Arial" panose="020B0604020202020204" pitchFamily="34" charset="0"/>
              <a:sym typeface="Century Gothic"/>
            </a:endParaRPr>
          </a:p>
        </p:txBody>
      </p:sp>
      <p:sp>
        <p:nvSpPr>
          <p:cNvPr id="3" name="TextBox 2"/>
          <p:cNvSpPr txBox="1"/>
          <p:nvPr/>
        </p:nvSpPr>
        <p:spPr>
          <a:xfrm>
            <a:off x="199981" y="488322"/>
            <a:ext cx="5100683" cy="1015663"/>
          </a:xfrm>
          <a:prstGeom prst="rect">
            <a:avLst/>
          </a:prstGeom>
          <a:noFill/>
        </p:spPr>
        <p:txBody>
          <a:bodyPr wrap="square" rtlCol="0">
            <a:spAutoFit/>
          </a:bodyPr>
          <a:lstStyle/>
          <a:p>
            <a:r>
              <a:rPr lang="en-US" sz="3000" b="1" dirty="0">
                <a:latin typeface="Gill Sans MT" panose="020B0502020104020203" pitchFamily="34" charset="0"/>
              </a:rPr>
              <a:t>Additional Ways to Engage with </a:t>
            </a:r>
            <a:r>
              <a:rPr lang="en-US" sz="3000" b="1" dirty="0" err="1">
                <a:latin typeface="Gill Sans MT" panose="020B0502020104020203" pitchFamily="34" charset="0"/>
              </a:rPr>
              <a:t>YouthPower</a:t>
            </a:r>
            <a:endParaRPr lang="en-US" sz="3000" b="1" dirty="0">
              <a:latin typeface="Gill Sans MT" panose="020B0502020104020203" pitchFamily="34" charset="0"/>
            </a:endParaRPr>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967" y="6296508"/>
            <a:ext cx="1554480" cy="505006"/>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96297" y="6277508"/>
            <a:ext cx="1554480" cy="562613"/>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2166" y="6374123"/>
            <a:ext cx="1828800" cy="325693"/>
          </a:xfrm>
          <a:prstGeom prst="rect">
            <a:avLst/>
          </a:prstGeom>
        </p:spPr>
      </p:pic>
    </p:spTree>
    <p:extLst>
      <p:ext uri="{BB962C8B-B14F-4D97-AF65-F5344CB8AC3E}">
        <p14:creationId xmlns:p14="http://schemas.microsoft.com/office/powerpoint/2010/main" val="1037879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6126"/>
            <a:ext cx="7753350" cy="771641"/>
          </a:xfrm>
        </p:spPr>
        <p:txBody>
          <a:bodyPr/>
          <a:lstStyle/>
          <a:p>
            <a:pPr algn="ctr"/>
            <a:r>
              <a:rPr lang="en-US" b="1" dirty="0" smtClean="0">
                <a:latin typeface="Gill Sans MT" panose="020B0502020104020203" pitchFamily="34" charset="0"/>
                <a:cs typeface="Arial" panose="020B0604020202020204" pitchFamily="34" charset="0"/>
              </a:rPr>
              <a:t>Thank you!</a:t>
            </a:r>
            <a:endParaRPr lang="en-US" b="1" dirty="0">
              <a:latin typeface="Gill Sans MT" panose="020B0502020104020203" pitchFamily="34" charset="0"/>
              <a:cs typeface="Arial" panose="020B0604020202020204" pitchFamily="34" charset="0"/>
            </a:endParaRPr>
          </a:p>
        </p:txBody>
      </p:sp>
      <p:sp>
        <p:nvSpPr>
          <p:cNvPr id="3" name="Content Placeholder 2"/>
          <p:cNvSpPr>
            <a:spLocks noGrp="1"/>
          </p:cNvSpPr>
          <p:nvPr>
            <p:ph idx="1"/>
          </p:nvPr>
        </p:nvSpPr>
        <p:spPr>
          <a:xfrm>
            <a:off x="628650" y="2206625"/>
            <a:ext cx="7783830" cy="1725295"/>
          </a:xfrm>
        </p:spPr>
        <p:txBody>
          <a:bodyPr>
            <a:normAutofit/>
          </a:bodyPr>
          <a:lstStyle/>
          <a:p>
            <a:pPr marL="0" indent="0" algn="ctr">
              <a:buNone/>
            </a:pPr>
            <a:r>
              <a:rPr lang="en-US" sz="3300" dirty="0">
                <a:latin typeface="Gill Sans MT" panose="020B0502020104020203" pitchFamily="34" charset="0"/>
                <a:cs typeface="Arial" panose="020B0604020202020204" pitchFamily="34" charset="0"/>
              </a:rPr>
              <a:t>Elizabeth </a:t>
            </a:r>
            <a:r>
              <a:rPr lang="en-US" sz="3300" dirty="0" err="1">
                <a:latin typeface="Gill Sans MT" panose="020B0502020104020203" pitchFamily="34" charset="0"/>
                <a:cs typeface="Arial" panose="020B0604020202020204" pitchFamily="34" charset="0"/>
              </a:rPr>
              <a:t>Berard</a:t>
            </a:r>
            <a:endParaRPr lang="en-US" sz="3300" dirty="0">
              <a:latin typeface="Gill Sans MT" panose="020B0502020104020203" pitchFamily="34" charset="0"/>
              <a:cs typeface="Arial" panose="020B0604020202020204" pitchFamily="34" charset="0"/>
            </a:endParaRPr>
          </a:p>
          <a:p>
            <a:pPr marL="0" indent="0" algn="ctr">
              <a:buNone/>
            </a:pPr>
            <a:r>
              <a:rPr lang="en-US" sz="3300" dirty="0">
                <a:latin typeface="Gill Sans MT" panose="020B0502020104020203" pitchFamily="34" charset="0"/>
                <a:cs typeface="Arial" panose="020B0604020202020204" pitchFamily="34" charset="0"/>
                <a:hlinkClick r:id="rId2"/>
              </a:rPr>
              <a:t>eberard@usaid.gov</a:t>
            </a:r>
            <a:endParaRPr lang="en-US" sz="3300" dirty="0">
              <a:latin typeface="Gill Sans MT" panose="020B0502020104020203" pitchFamily="34" charset="0"/>
              <a:cs typeface="Arial" panose="020B0604020202020204" pitchFamily="34" charset="0"/>
            </a:endParaRPr>
          </a:p>
          <a:p>
            <a:pPr marL="0" indent="0" algn="ctr">
              <a:buNone/>
            </a:pPr>
            <a:endParaRPr lang="en-US" sz="3300" dirty="0">
              <a:latin typeface="Gill Sans MT" panose="020B05020201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8BAC36-C183-4047-8001-1248D277A477}" type="slidenum">
              <a:rPr lang="en-US" smtClean="0"/>
              <a:t>16</a:t>
            </a:fld>
            <a:endParaRPr lang="en-US" dirty="0"/>
          </a:p>
        </p:txBody>
      </p:sp>
      <p:sp>
        <p:nvSpPr>
          <p:cNvPr id="5" name="TextBox 4"/>
          <p:cNvSpPr txBox="1"/>
          <p:nvPr/>
        </p:nvSpPr>
        <p:spPr>
          <a:xfrm>
            <a:off x="414337" y="4378038"/>
            <a:ext cx="8415338" cy="1131079"/>
          </a:xfrm>
          <a:prstGeom prst="rect">
            <a:avLst/>
          </a:prstGeom>
          <a:noFill/>
        </p:spPr>
        <p:txBody>
          <a:bodyPr wrap="square" rtlCol="0">
            <a:spAutoFit/>
          </a:bodyPr>
          <a:lstStyle/>
          <a:p>
            <a:pPr algn="ctr"/>
            <a:r>
              <a:rPr lang="en-US" sz="1350" dirty="0">
                <a:latin typeface="Gill Sans MT" panose="020B0502020104020203" pitchFamily="34" charset="0"/>
                <a:cs typeface="Arial" panose="020B0604020202020204" pitchFamily="34" charset="0"/>
              </a:rPr>
              <a:t>The contents in this presentation are those of the presenter and do not necessarily reflect the view of the U.S. President's Emergency Plan for AIDS Relief, the U.S. Agency for International Development or the U.S. Government.</a:t>
            </a:r>
          </a:p>
          <a:p>
            <a:pPr algn="ctr"/>
            <a:r>
              <a:rPr lang="en-US" sz="1350" dirty="0">
                <a:latin typeface="Gill Sans MT" panose="020B0502020104020203" pitchFamily="34" charset="0"/>
                <a:cs typeface="Arial" panose="020B0604020202020204" pitchFamily="34" charset="0"/>
              </a:rPr>
              <a:t>There is no conflict of interest to declare.</a:t>
            </a:r>
          </a:p>
          <a:p>
            <a:pPr algn="ctr"/>
            <a:r>
              <a:rPr lang="en-US" sz="1350" dirty="0">
                <a:latin typeface="Gill Sans MT" panose="020B0502020104020203" pitchFamily="34" charset="0"/>
                <a:cs typeface="Arial" panose="020B0604020202020204" pitchFamily="34" charset="0"/>
              </a:rPr>
              <a:t/>
            </a:r>
            <a:br>
              <a:rPr lang="en-US" sz="1350" dirty="0">
                <a:latin typeface="Gill Sans MT" panose="020B0502020104020203" pitchFamily="34" charset="0"/>
                <a:cs typeface="Arial" panose="020B0604020202020204" pitchFamily="34" charset="0"/>
              </a:rPr>
            </a:br>
            <a:endParaRPr lang="en-US" sz="135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44140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50000"/>
            <a:extLst>
              <a:ext uri="{28A0092B-C50C-407E-A947-70E740481C1C}">
                <a14:useLocalDpi xmlns:a14="http://schemas.microsoft.com/office/drawing/2010/main" val="0"/>
              </a:ext>
            </a:extLst>
          </a:blip>
          <a:srcRect l="-5856" r="5247"/>
          <a:stretch/>
        </p:blipFill>
        <p:spPr>
          <a:xfrm>
            <a:off x="-565149" y="0"/>
            <a:ext cx="9709149" cy="6810374"/>
          </a:xfrm>
          <a:prstGeom prst="rect">
            <a:avLst/>
          </a:prstGeom>
        </p:spPr>
      </p:pic>
      <p:cxnSp>
        <p:nvCxnSpPr>
          <p:cNvPr id="4" name="Straight Connector 3"/>
          <p:cNvCxnSpPr/>
          <p:nvPr/>
        </p:nvCxnSpPr>
        <p:spPr>
          <a:xfrm flipV="1">
            <a:off x="0" y="6810375"/>
            <a:ext cx="9158288" cy="44450"/>
          </a:xfrm>
          <a:prstGeom prst="line">
            <a:avLst/>
          </a:prstGeom>
          <a:ln w="136525">
            <a:solidFill>
              <a:srgbClr val="C91B1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0917" y="5897148"/>
            <a:ext cx="8502788" cy="836126"/>
          </a:xfrm>
          <a:prstGeom prst="rect">
            <a:avLst/>
          </a:prstGeom>
          <a:noFill/>
        </p:spPr>
        <p:txBody>
          <a:bodyPr wrap="square" rtlCol="0">
            <a:spAutoFit/>
          </a:bodyPr>
          <a:lstStyle/>
          <a:p>
            <a:pPr marL="285750" indent="-285750" algn="ctr">
              <a:lnSpc>
                <a:spcPts val="2900"/>
              </a:lnSpc>
              <a:defRPr/>
            </a:pP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changingthegame</a:t>
            </a:r>
            <a:r>
              <a:rPr lang="en-US" sz="2400" b="1" dirty="0">
                <a:solidFill>
                  <a:prstClr val="black"/>
                </a:solidFill>
                <a:latin typeface="Helvetica Neue"/>
                <a:ea typeface="+mj-ea"/>
                <a:cs typeface="Helvetica Neue"/>
                <a:sym typeface="Circular Std"/>
              </a:rPr>
              <a:t>   #AIDS2108</a:t>
            </a:r>
            <a:endParaRPr lang="en-US" sz="2400" dirty="0">
              <a:solidFill>
                <a:prstClr val="black"/>
              </a:solidFill>
              <a:latin typeface="Helvetica Neue"/>
              <a:ea typeface="+mj-ea"/>
              <a:cs typeface="Helvetica Neue"/>
              <a:sym typeface="Circular Std"/>
            </a:endParaRPr>
          </a:p>
          <a:p>
            <a:pPr marL="285750" indent="-285750" algn="ctr">
              <a:lnSpc>
                <a:spcPts val="2900"/>
              </a:lnSpc>
              <a:defRPr/>
            </a:pPr>
            <a:r>
              <a:rPr lang="en-US" sz="2400" dirty="0">
                <a:solidFill>
                  <a:prstClr val="black"/>
                </a:solidFill>
                <a:latin typeface="Helvetica Neue"/>
                <a:ea typeface="+mj-ea"/>
                <a:cs typeface="Helvetica Neue"/>
                <a:sym typeface="Circular Std"/>
              </a:rPr>
              <a:t>Please tag </a:t>
            </a: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grassrootsoccer</a:t>
            </a:r>
            <a:endParaRPr lang="en-US" sz="2400" b="1" dirty="0">
              <a:solidFill>
                <a:prstClr val="black"/>
              </a:solidFill>
              <a:latin typeface="Helvetica Neue"/>
              <a:ea typeface="+mj-ea"/>
              <a:cs typeface="Helvetica Neue"/>
              <a:sym typeface="Circular Std"/>
            </a:endParaRPr>
          </a:p>
        </p:txBody>
      </p:sp>
      <p:sp>
        <p:nvSpPr>
          <p:cNvPr id="3" name="TextBox 2"/>
          <p:cNvSpPr txBox="1"/>
          <p:nvPr/>
        </p:nvSpPr>
        <p:spPr>
          <a:xfrm>
            <a:off x="202300" y="1265957"/>
            <a:ext cx="4212862" cy="3683060"/>
          </a:xfrm>
          <a:prstGeom prst="rect">
            <a:avLst/>
          </a:prstGeom>
          <a:noFill/>
        </p:spPr>
        <p:txBody>
          <a:bodyPr wrap="square" rtlCol="0">
            <a:spAutoFit/>
          </a:bodyPr>
          <a:lstStyle/>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CHANGING THE GAME IN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 ADOLESCENT-CENTERED DESIGN: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ASSETS, ACCESS, ADHERENCE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429" y="5897148"/>
            <a:ext cx="717917" cy="7179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36" y="271846"/>
            <a:ext cx="3392854" cy="7230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774" y="5897148"/>
            <a:ext cx="772685" cy="7726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2185" y="5869231"/>
            <a:ext cx="828516" cy="828516"/>
          </a:xfrm>
          <a:prstGeom prst="rect">
            <a:avLst/>
          </a:prstGeom>
        </p:spPr>
      </p:pic>
    </p:spTree>
    <p:extLst>
      <p:ext uri="{BB962C8B-B14F-4D97-AF65-F5344CB8AC3E}">
        <p14:creationId xmlns:p14="http://schemas.microsoft.com/office/powerpoint/2010/main" val="123081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5" y="1286173"/>
            <a:ext cx="6000750" cy="1093589"/>
          </a:xfrm>
        </p:spPr>
        <p:txBody>
          <a:bodyPr>
            <a:normAutofit/>
          </a:bodyPr>
          <a:lstStyle/>
          <a:p>
            <a:pPr algn="ctr"/>
            <a:r>
              <a:rPr lang="en-US" sz="4500" b="1" dirty="0" err="1">
                <a:latin typeface="Gill Sans MT" panose="020B0502020104020203" pitchFamily="34" charset="0"/>
              </a:rPr>
              <a:t>YouthPower</a:t>
            </a:r>
            <a:endParaRPr lang="en-US" sz="4500" b="1" dirty="0">
              <a:latin typeface="Gill Sans MT" panose="020B0502020104020203" pitchFamily="34" charset="0"/>
            </a:endParaRPr>
          </a:p>
        </p:txBody>
      </p:sp>
      <p:sp>
        <p:nvSpPr>
          <p:cNvPr id="3" name="Content Placeholder 2"/>
          <p:cNvSpPr>
            <a:spLocks noGrp="1"/>
          </p:cNvSpPr>
          <p:nvPr>
            <p:ph idx="1"/>
          </p:nvPr>
        </p:nvSpPr>
        <p:spPr>
          <a:xfrm>
            <a:off x="628650" y="2349699"/>
            <a:ext cx="7915275" cy="1794272"/>
          </a:xfrm>
        </p:spPr>
        <p:txBody>
          <a:bodyPr>
            <a:noAutofit/>
          </a:bodyPr>
          <a:lstStyle/>
          <a:p>
            <a:pPr marL="0" indent="0" algn="ctr">
              <a:buNone/>
            </a:pPr>
            <a:r>
              <a:rPr lang="en-US" sz="3200" b="1" i="1" dirty="0">
                <a:solidFill>
                  <a:srgbClr val="0000FF"/>
                </a:solidFill>
                <a:latin typeface="Gill Sans MT" panose="020B0502020104020203" pitchFamily="34" charset="0"/>
              </a:rPr>
              <a:t>Youth-driven approaches for SRH and HIV education, prevention, and treatment</a:t>
            </a:r>
          </a:p>
          <a:p>
            <a:pPr marL="0" indent="0" algn="ctr">
              <a:buNone/>
            </a:pPr>
            <a:endParaRPr lang="en-US" sz="3200" dirty="0">
              <a:latin typeface="Gill Sans MT" panose="020B0502020104020203" pitchFamily="34" charset="0"/>
            </a:endParaRPr>
          </a:p>
          <a:p>
            <a:pPr marL="0" indent="0" algn="ctr">
              <a:buNone/>
            </a:pPr>
            <a:r>
              <a:rPr lang="en-US" sz="3200" dirty="0">
                <a:latin typeface="Gill Sans MT" panose="020B0502020104020203" pitchFamily="34" charset="0"/>
              </a:rPr>
              <a:t>Elizabeth </a:t>
            </a:r>
            <a:r>
              <a:rPr lang="en-US" sz="3200" dirty="0" err="1">
                <a:latin typeface="Gill Sans MT" panose="020B0502020104020203" pitchFamily="34" charset="0"/>
              </a:rPr>
              <a:t>Berard</a:t>
            </a:r>
            <a:endParaRPr lang="en-US" sz="3200" dirty="0">
              <a:latin typeface="Gill Sans MT" panose="020B0502020104020203" pitchFamily="34" charset="0"/>
            </a:endParaRPr>
          </a:p>
          <a:p>
            <a:pPr marL="0" indent="0" algn="ctr">
              <a:buNone/>
            </a:pPr>
            <a:r>
              <a:rPr lang="en-US" sz="3200" dirty="0">
                <a:latin typeface="Gill Sans MT" panose="020B0502020104020203" pitchFamily="34" charset="0"/>
              </a:rPr>
              <a:t>USAID/Office of HIV/AIDS</a:t>
            </a:r>
          </a:p>
        </p:txBody>
      </p:sp>
      <p:sp>
        <p:nvSpPr>
          <p:cNvPr id="4" name="Slide Number Placeholder 3"/>
          <p:cNvSpPr>
            <a:spLocks noGrp="1"/>
          </p:cNvSpPr>
          <p:nvPr>
            <p:ph type="sldNum" sz="quarter" idx="12"/>
          </p:nvPr>
        </p:nvSpPr>
        <p:spPr/>
        <p:txBody>
          <a:bodyPr/>
          <a:lstStyle/>
          <a:p>
            <a:fld id="{468BAC36-C183-4047-8001-1248D277A477}" type="slidenum">
              <a:rPr lang="en-US" smtClean="0"/>
              <a:t>2</a:t>
            </a:fld>
            <a:endParaRPr lang="en-US" dirty="0"/>
          </a:p>
        </p:txBody>
      </p:sp>
    </p:spTree>
    <p:extLst>
      <p:ext uri="{BB962C8B-B14F-4D97-AF65-F5344CB8AC3E}">
        <p14:creationId xmlns:p14="http://schemas.microsoft.com/office/powerpoint/2010/main" val="3399856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517684"/>
            <a:ext cx="6000750" cy="994172"/>
          </a:xfrm>
        </p:spPr>
        <p:txBody>
          <a:bodyPr/>
          <a:lstStyle/>
          <a:p>
            <a:r>
              <a:rPr lang="en-US" b="1" dirty="0" smtClean="0">
                <a:latin typeface="Gill Sans MT" panose="020B0502020104020203" pitchFamily="34" charset="0"/>
              </a:rPr>
              <a:t>Overview</a:t>
            </a:r>
            <a:endParaRPr lang="en-US" b="1" dirty="0">
              <a:latin typeface="Gill Sans MT" panose="020B0502020104020203" pitchFamily="34" charset="0"/>
            </a:endParaRPr>
          </a:p>
        </p:txBody>
      </p:sp>
      <p:sp>
        <p:nvSpPr>
          <p:cNvPr id="3" name="Content Placeholder 2"/>
          <p:cNvSpPr>
            <a:spLocks noGrp="1"/>
          </p:cNvSpPr>
          <p:nvPr>
            <p:ph idx="1"/>
          </p:nvPr>
        </p:nvSpPr>
        <p:spPr>
          <a:xfrm>
            <a:off x="628651" y="1434466"/>
            <a:ext cx="3616778" cy="3128750"/>
          </a:xfrm>
        </p:spPr>
        <p:txBody>
          <a:bodyPr>
            <a:normAutofit/>
          </a:bodyPr>
          <a:lstStyle/>
          <a:p>
            <a:pPr marL="385763" indent="-385763">
              <a:buFont typeface="+mj-lt"/>
              <a:buAutoNum type="arabicPeriod"/>
            </a:pPr>
            <a:r>
              <a:rPr lang="en-US" dirty="0">
                <a:latin typeface="Gill Sans MT" panose="020B0502020104020203" pitchFamily="34" charset="0"/>
              </a:rPr>
              <a:t>USAID- We’re all about Positive Youth Development (PYD)</a:t>
            </a:r>
          </a:p>
          <a:p>
            <a:pPr marL="385763" indent="-385763">
              <a:buFont typeface="+mj-lt"/>
              <a:buAutoNum type="arabicPeriod"/>
            </a:pPr>
            <a:r>
              <a:rPr lang="en-US" dirty="0">
                <a:latin typeface="Gill Sans MT" panose="020B0502020104020203" pitchFamily="34" charset="0"/>
              </a:rPr>
              <a:t>Youth in the drivers seat </a:t>
            </a:r>
            <a:r>
              <a:rPr lang="en-US" dirty="0" smtClean="0">
                <a:latin typeface="Gill Sans MT" panose="020B0502020104020203" pitchFamily="34" charset="0"/>
              </a:rPr>
              <a:t>(2 </a:t>
            </a:r>
            <a:r>
              <a:rPr lang="en-US" dirty="0">
                <a:latin typeface="Gill Sans MT" panose="020B0502020104020203" pitchFamily="34" charset="0"/>
              </a:rPr>
              <a:t>examples)</a:t>
            </a:r>
          </a:p>
          <a:p>
            <a:pPr marL="385763" indent="-385763">
              <a:buFont typeface="+mj-lt"/>
              <a:buAutoNum type="arabicPeriod"/>
            </a:pPr>
            <a:r>
              <a:rPr lang="en-US" dirty="0" err="1">
                <a:latin typeface="Gill Sans MT" panose="020B0502020104020203" pitchFamily="34" charset="0"/>
              </a:rPr>
              <a:t>YouthPower</a:t>
            </a:r>
            <a:r>
              <a:rPr lang="en-US" dirty="0">
                <a:latin typeface="Gill Sans MT" panose="020B0502020104020203" pitchFamily="34" charset="0"/>
              </a:rPr>
              <a:t> resources</a:t>
            </a:r>
          </a:p>
        </p:txBody>
      </p:sp>
      <p:sp>
        <p:nvSpPr>
          <p:cNvPr id="4" name="Slide Number Placeholder 3"/>
          <p:cNvSpPr>
            <a:spLocks noGrp="1"/>
          </p:cNvSpPr>
          <p:nvPr>
            <p:ph type="sldNum" sz="quarter" idx="12"/>
          </p:nvPr>
        </p:nvSpPr>
        <p:spPr/>
        <p:txBody>
          <a:bodyPr/>
          <a:lstStyle/>
          <a:p>
            <a:fld id="{468BAC36-C183-4047-8001-1248D277A477}" type="slidenum">
              <a:rPr lang="en-US" smtClean="0"/>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441" y="1184910"/>
            <a:ext cx="4898572" cy="2743200"/>
          </a:xfrm>
          <a:prstGeom prst="rect">
            <a:avLst/>
          </a:prstGeom>
          <a:scene3d>
            <a:camera prst="orthographicFront">
              <a:rot lat="0" lon="0" rev="900000"/>
            </a:camera>
            <a:lightRig rig="threePt" dir="t"/>
          </a:scene3d>
        </p:spPr>
      </p:pic>
    </p:spTree>
    <p:extLst>
      <p:ext uri="{BB962C8B-B14F-4D97-AF65-F5344CB8AC3E}">
        <p14:creationId xmlns:p14="http://schemas.microsoft.com/office/powerpoint/2010/main" val="5491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1005840"/>
            <a:ext cx="4767263" cy="1089661"/>
          </a:xfrm>
        </p:spPr>
        <p:txBody>
          <a:bodyPr>
            <a:normAutofit fontScale="90000"/>
          </a:bodyPr>
          <a:lstStyle/>
          <a:p>
            <a:r>
              <a:rPr lang="en-US" b="1" dirty="0" smtClean="0">
                <a:latin typeface="Gill Sans MT" panose="020B0502020104020203" pitchFamily="34" charset="0"/>
              </a:rPr>
              <a:t>We’re all about </a:t>
            </a:r>
            <a:r>
              <a:rPr lang="en-US" b="1" dirty="0" smtClean="0">
                <a:solidFill>
                  <a:srgbClr val="0000FF"/>
                </a:solidFill>
                <a:latin typeface="Gill Sans MT" panose="020B0502020104020203" pitchFamily="34" charset="0"/>
              </a:rPr>
              <a:t>Positive Youth Development </a:t>
            </a:r>
            <a:r>
              <a:rPr lang="en-US" b="1" dirty="0" smtClean="0">
                <a:latin typeface="Gill Sans MT" panose="020B0502020104020203" pitchFamily="34" charset="0"/>
              </a:rPr>
              <a:t>(PYD)</a:t>
            </a:r>
            <a:endParaRPr lang="en-US" b="1" dirty="0">
              <a:latin typeface="Gill Sans MT" panose="020B05020201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23361" y="20001"/>
            <a:ext cx="5120640" cy="523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68BAC36-C183-4047-8001-1248D277A477}" type="slidenum">
              <a:rPr lang="en-US" smtClean="0"/>
              <a:t>4</a:t>
            </a:fld>
            <a:endParaRPr lang="en-US" dirty="0"/>
          </a:p>
        </p:txBody>
      </p:sp>
      <p:sp>
        <p:nvSpPr>
          <p:cNvPr id="3" name="TextBox 2"/>
          <p:cNvSpPr txBox="1"/>
          <p:nvPr/>
        </p:nvSpPr>
        <p:spPr>
          <a:xfrm>
            <a:off x="419101" y="2872144"/>
            <a:ext cx="3790950" cy="2350294"/>
          </a:xfrm>
          <a:prstGeom prst="rect">
            <a:avLst/>
          </a:prstGeom>
          <a:noFill/>
        </p:spPr>
        <p:txBody>
          <a:bodyPr wrap="square" rtlCol="0">
            <a:spAutoFit/>
          </a:bodyPr>
          <a:lstStyle/>
          <a:p>
            <a:pPr algn="ctr"/>
            <a:r>
              <a:rPr lang="en-US" sz="2700" b="1" dirty="0">
                <a:solidFill>
                  <a:srgbClr val="FF0000"/>
                </a:solidFill>
                <a:latin typeface="Gill Sans MT" panose="020B0502020104020203" pitchFamily="34" charset="0"/>
                <a:cs typeface="Chalkboard"/>
              </a:rPr>
              <a:t>ASSETS</a:t>
            </a:r>
            <a:r>
              <a:rPr lang="en-US" sz="2700" b="1" dirty="0">
                <a:latin typeface="Gill Sans MT" panose="020B0502020104020203" pitchFamily="34" charset="0"/>
                <a:cs typeface="Chalkboard"/>
              </a:rPr>
              <a:t> + </a:t>
            </a:r>
            <a:r>
              <a:rPr lang="en-US" sz="2700" b="1" dirty="0">
                <a:solidFill>
                  <a:srgbClr val="008000"/>
                </a:solidFill>
                <a:latin typeface="Gill Sans MT" panose="020B0502020104020203" pitchFamily="34" charset="0"/>
                <a:cs typeface="Chalkboard"/>
              </a:rPr>
              <a:t>AGENCY</a:t>
            </a:r>
            <a:r>
              <a:rPr lang="en-US" sz="2700" b="1" dirty="0">
                <a:solidFill>
                  <a:srgbClr val="00FF00"/>
                </a:solidFill>
                <a:latin typeface="Gill Sans MT" panose="020B0502020104020203" pitchFamily="34" charset="0"/>
                <a:cs typeface="Chalkboard"/>
              </a:rPr>
              <a:t> </a:t>
            </a:r>
            <a:r>
              <a:rPr lang="en-US" sz="2700" b="1" dirty="0">
                <a:latin typeface="Gill Sans MT" panose="020B0502020104020203" pitchFamily="34" charset="0"/>
                <a:cs typeface="Chalkboard"/>
              </a:rPr>
              <a:t>+ </a:t>
            </a:r>
            <a:r>
              <a:rPr lang="en-US" sz="2700" b="1" dirty="0">
                <a:solidFill>
                  <a:srgbClr val="8000FF"/>
                </a:solidFill>
                <a:latin typeface="Gill Sans MT" panose="020B0502020104020203" pitchFamily="34" charset="0"/>
                <a:cs typeface="Chalkboard"/>
              </a:rPr>
              <a:t>ENABLING ENVIRONMENT </a:t>
            </a:r>
            <a:r>
              <a:rPr lang="en-US" sz="2700" b="1" dirty="0">
                <a:latin typeface="Gill Sans MT" panose="020B0502020104020203" pitchFamily="34" charset="0"/>
                <a:cs typeface="Chalkboard"/>
              </a:rPr>
              <a:t>+ </a:t>
            </a:r>
            <a:r>
              <a:rPr lang="en-US" sz="2700" b="1" dirty="0">
                <a:solidFill>
                  <a:srgbClr val="800080"/>
                </a:solidFill>
                <a:latin typeface="Gill Sans MT" panose="020B0502020104020203" pitchFamily="34" charset="0"/>
                <a:cs typeface="Chalkboard"/>
              </a:rPr>
              <a:t>CONTRIBUTION </a:t>
            </a:r>
            <a:r>
              <a:rPr lang="en-US" sz="2700" b="1" dirty="0">
                <a:latin typeface="Gill Sans MT" panose="020B0502020104020203" pitchFamily="34" charset="0"/>
                <a:cs typeface="Chalkboard"/>
              </a:rPr>
              <a:t>= </a:t>
            </a:r>
            <a:r>
              <a:rPr lang="en-US" sz="2700" b="1" i="1" dirty="0">
                <a:latin typeface="Gill Sans MT" panose="020B0502020104020203" pitchFamily="34" charset="0"/>
                <a:cs typeface="Chalkboard"/>
              </a:rPr>
              <a:t>Healthy, Productive, and Engaged Youth </a:t>
            </a:r>
          </a:p>
        </p:txBody>
      </p:sp>
    </p:spTree>
    <p:extLst>
      <p:ext uri="{BB962C8B-B14F-4D97-AF65-F5344CB8AC3E}">
        <p14:creationId xmlns:p14="http://schemas.microsoft.com/office/powerpoint/2010/main" val="119679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65798"/>
            <a:ext cx="8715375" cy="828675"/>
          </a:xfrm>
        </p:spPr>
        <p:txBody>
          <a:bodyPr>
            <a:normAutofit fontScale="90000"/>
          </a:bodyPr>
          <a:lstStyle/>
          <a:p>
            <a:r>
              <a:rPr lang="en-US" b="1" dirty="0" smtClean="0">
                <a:latin typeface="Gill Sans MT" panose="020B0502020104020203" pitchFamily="34" charset="0"/>
              </a:rPr>
              <a:t>PYD works!  Look at those SRH &amp; HIV/AIDS outcomes</a:t>
            </a:r>
            <a:endParaRPr lang="en-US" b="1"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468BAC36-C183-4047-8001-1248D277A477}" type="slidenum">
              <a:rPr lang="en-US" smtClean="0"/>
              <a:t>5</a:t>
            </a:fld>
            <a:endParaRPr lang="en-US" dirty="0"/>
          </a:p>
        </p:txBody>
      </p:sp>
      <p:sp>
        <p:nvSpPr>
          <p:cNvPr id="5" name="TextBox 4"/>
          <p:cNvSpPr txBox="1"/>
          <p:nvPr/>
        </p:nvSpPr>
        <p:spPr>
          <a:xfrm>
            <a:off x="442912" y="2115888"/>
            <a:ext cx="7729538" cy="3477875"/>
          </a:xfrm>
          <a:prstGeom prst="rect">
            <a:avLst/>
          </a:prstGeom>
          <a:noFill/>
        </p:spPr>
        <p:txBody>
          <a:bodyPr wrap="square" rtlCol="0">
            <a:spAutoFit/>
          </a:bodyPr>
          <a:lstStyle/>
          <a:p>
            <a:pPr marL="214313" indent="-214313">
              <a:buFont typeface="Arial" panose="020B0604020202020204" pitchFamily="34" charset="0"/>
              <a:buChar char="•"/>
            </a:pPr>
            <a:r>
              <a:rPr lang="en-US" sz="2200" dirty="0">
                <a:latin typeface="Gill Sans MT" panose="020B0502020104020203" pitchFamily="34" charset="0"/>
              </a:rPr>
              <a:t>Boys/girls report higher self-efficacy to use condoms with their partners</a:t>
            </a:r>
          </a:p>
          <a:p>
            <a:pPr marL="214313" indent="-214313">
              <a:buFont typeface="Arial" panose="020B0604020202020204" pitchFamily="34" charset="0"/>
              <a:buChar char="•"/>
            </a:pPr>
            <a:r>
              <a:rPr lang="en-US" sz="2200" dirty="0">
                <a:latin typeface="Gill Sans MT" panose="020B0502020104020203" pitchFamily="34" charset="0"/>
              </a:rPr>
              <a:t>Reduced sexual risk behaviors (</a:t>
            </a:r>
            <a:r>
              <a:rPr lang="en-US" sz="2200" dirty="0" err="1">
                <a:latin typeface="Gill Sans MT" panose="020B0502020104020203" pitchFamily="34" charset="0"/>
              </a:rPr>
              <a:t>ie</a:t>
            </a:r>
            <a:r>
              <a:rPr lang="en-US" sz="2200" dirty="0">
                <a:latin typeface="Gill Sans MT" panose="020B0502020104020203" pitchFamily="34" charset="0"/>
              </a:rPr>
              <a:t>- fewer sexual partners, more youth using condoms consistently, fewer youth having unprotected sex)</a:t>
            </a:r>
          </a:p>
          <a:p>
            <a:pPr marL="214313" indent="-214313">
              <a:buFont typeface="Arial" panose="020B0604020202020204" pitchFamily="34" charset="0"/>
              <a:buChar char="•"/>
            </a:pPr>
            <a:r>
              <a:rPr lang="en-US" sz="2200" dirty="0">
                <a:latin typeface="Gill Sans MT" panose="020B0502020104020203" pitchFamily="34" charset="0"/>
              </a:rPr>
              <a:t>Self-efficacy to use contraceptives</a:t>
            </a:r>
          </a:p>
          <a:p>
            <a:pPr marL="214313" indent="-214313">
              <a:buFont typeface="Arial" panose="020B0604020202020204" pitchFamily="34" charset="0"/>
              <a:buChar char="•"/>
            </a:pPr>
            <a:r>
              <a:rPr lang="en-US" sz="2200" dirty="0">
                <a:latin typeface="Gill Sans MT" panose="020B0502020104020203" pitchFamily="34" charset="0"/>
              </a:rPr>
              <a:t>Adolescent girls report fewer incidents of unwilling sex</a:t>
            </a:r>
          </a:p>
          <a:p>
            <a:pPr marL="214313" indent="-214313">
              <a:buFont typeface="Arial" panose="020B0604020202020204" pitchFamily="34" charset="0"/>
              <a:buChar char="•"/>
            </a:pPr>
            <a:r>
              <a:rPr lang="en-US" sz="2200" dirty="0">
                <a:latin typeface="Gill Sans MT" panose="020B0502020104020203" pitchFamily="34" charset="0"/>
              </a:rPr>
              <a:t>Reduction in teenage pregnancy</a:t>
            </a:r>
          </a:p>
          <a:p>
            <a:pPr marL="214313" indent="-214313">
              <a:buFont typeface="Arial" panose="020B0604020202020204" pitchFamily="34" charset="0"/>
              <a:buChar char="•"/>
            </a:pPr>
            <a:r>
              <a:rPr lang="en-US" sz="2200" dirty="0">
                <a:latin typeface="Gill Sans MT" panose="020B0502020104020203" pitchFamily="34" charset="0"/>
              </a:rPr>
              <a:t>Reduction of HIV related stigma</a:t>
            </a:r>
          </a:p>
          <a:p>
            <a:pPr marL="214313" indent="-214313">
              <a:buFont typeface="Arial" panose="020B0604020202020204" pitchFamily="34" charset="0"/>
              <a:buChar char="•"/>
            </a:pPr>
            <a:r>
              <a:rPr lang="en-US" sz="2200" dirty="0">
                <a:latin typeface="Gill Sans MT" panose="020B0502020104020203" pitchFamily="34" charset="0"/>
              </a:rPr>
              <a:t>More youth using SRH services</a:t>
            </a:r>
          </a:p>
        </p:txBody>
      </p:sp>
      <p:sp>
        <p:nvSpPr>
          <p:cNvPr id="8" name="TextBox 7"/>
          <p:cNvSpPr txBox="1"/>
          <p:nvPr/>
        </p:nvSpPr>
        <p:spPr>
          <a:xfrm>
            <a:off x="414338" y="1639267"/>
            <a:ext cx="5743575" cy="415498"/>
          </a:xfrm>
          <a:prstGeom prst="rect">
            <a:avLst/>
          </a:prstGeom>
          <a:noFill/>
          <a:ln w="38100">
            <a:solidFill>
              <a:srgbClr val="FF0000"/>
            </a:solidFill>
          </a:ln>
        </p:spPr>
        <p:txBody>
          <a:bodyPr wrap="square" rtlCol="0">
            <a:spAutoFit/>
          </a:bodyPr>
          <a:lstStyle/>
          <a:p>
            <a:r>
              <a:rPr lang="en-US" sz="2100" b="1" i="1" dirty="0">
                <a:latin typeface="Gill Sans MT" panose="020B0502020104020203" pitchFamily="34" charset="0"/>
              </a:rPr>
              <a:t>Statistically Significant Outcomes</a:t>
            </a:r>
            <a:r>
              <a:rPr lang="en-US" sz="2100" b="1" dirty="0">
                <a:latin typeface="Gill Sans MT" panose="020B0502020104020203" pitchFamily="34" charset="0"/>
              </a:rPr>
              <a:t> </a:t>
            </a:r>
          </a:p>
        </p:txBody>
      </p:sp>
      <p:sp>
        <p:nvSpPr>
          <p:cNvPr id="3" name="TextBox 2"/>
          <p:cNvSpPr txBox="1"/>
          <p:nvPr/>
        </p:nvSpPr>
        <p:spPr>
          <a:xfrm>
            <a:off x="5614988" y="4753928"/>
            <a:ext cx="3486150" cy="715581"/>
          </a:xfrm>
          <a:prstGeom prst="rect">
            <a:avLst/>
          </a:prstGeom>
          <a:noFill/>
          <a:ln>
            <a:solidFill>
              <a:schemeClr val="accent1"/>
            </a:solidFill>
            <a:prstDash val="dash"/>
          </a:ln>
        </p:spPr>
        <p:txBody>
          <a:bodyPr wrap="square" rtlCol="0">
            <a:spAutoFit/>
          </a:bodyPr>
          <a:lstStyle/>
          <a:p>
            <a:r>
              <a:rPr lang="en-US" sz="1350" dirty="0">
                <a:latin typeface="Gill Sans MT" panose="020B0502020104020203" pitchFamily="34" charset="0"/>
              </a:rPr>
              <a:t>Systematic Review of Positive Youth Development Programs in Low and Middle Income Countries, 2017, </a:t>
            </a:r>
            <a:r>
              <a:rPr lang="en-US" sz="1350" dirty="0" err="1">
                <a:latin typeface="Gill Sans MT" panose="020B0502020104020203" pitchFamily="34" charset="0"/>
              </a:rPr>
              <a:t>YouthPower</a:t>
            </a:r>
            <a:r>
              <a:rPr lang="en-US" sz="1350" dirty="0">
                <a:latin typeface="Gill Sans MT" panose="020B0502020104020203" pitchFamily="34" charset="0"/>
              </a:rPr>
              <a:t> Learning</a:t>
            </a:r>
          </a:p>
        </p:txBody>
      </p:sp>
    </p:spTree>
    <p:extLst>
      <p:ext uri="{BB962C8B-B14F-4D97-AF65-F5344CB8AC3E}">
        <p14:creationId xmlns:p14="http://schemas.microsoft.com/office/powerpoint/2010/main" val="211749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8BAC36-C183-4047-8001-1248D277A477}" type="slidenum">
              <a:rPr lang="en-US" smtClean="0"/>
              <a:t>6</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665" y="2051373"/>
            <a:ext cx="5252473" cy="1692585"/>
          </a:xfrm>
          <a:prstGeom prst="rect">
            <a:avLst/>
          </a:prstGeom>
        </p:spPr>
      </p:pic>
      <p:sp>
        <p:nvSpPr>
          <p:cNvPr id="12" name="Rectangle 11"/>
          <p:cNvSpPr/>
          <p:nvPr/>
        </p:nvSpPr>
        <p:spPr>
          <a:xfrm>
            <a:off x="6343650" y="3529012"/>
            <a:ext cx="1600200" cy="214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5440" y="1373346"/>
            <a:ext cx="1800225" cy="2543175"/>
          </a:xfrm>
        </p:spPr>
      </p:pic>
    </p:spTree>
    <p:extLst>
      <p:ext uri="{BB962C8B-B14F-4D97-AF65-F5344CB8AC3E}">
        <p14:creationId xmlns:p14="http://schemas.microsoft.com/office/powerpoint/2010/main" val="63812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587454"/>
            <a:ext cx="6015038" cy="1618774"/>
          </a:xfrm>
        </p:spPr>
        <p:txBody>
          <a:bodyPr>
            <a:normAutofit fontScale="90000"/>
          </a:bodyPr>
          <a:lstStyle/>
          <a:p>
            <a:r>
              <a:rPr lang="en-US" b="1" dirty="0" smtClean="0">
                <a:latin typeface="Gill Sans MT" panose="020B0502020104020203" pitchFamily="34" charset="0"/>
              </a:rPr>
              <a:t>1. </a:t>
            </a:r>
            <a:r>
              <a:rPr lang="en-US" b="1" dirty="0" err="1" smtClean="0">
                <a:latin typeface="Gill Sans MT" panose="020B0502020104020203" pitchFamily="34" charset="0"/>
              </a:rPr>
              <a:t>YouthPower</a:t>
            </a:r>
            <a:r>
              <a:rPr lang="en-US" b="1" dirty="0" smtClean="0">
                <a:latin typeface="Gill Sans MT" panose="020B0502020104020203" pitchFamily="34" charset="0"/>
              </a:rPr>
              <a:t> Action: </a:t>
            </a:r>
            <a:br>
              <a:rPr lang="en-US" b="1" dirty="0" smtClean="0">
                <a:latin typeface="Gill Sans MT" panose="020B0502020104020203" pitchFamily="34" charset="0"/>
              </a:rPr>
            </a:br>
            <a:r>
              <a:rPr lang="en-US" b="1" dirty="0" smtClean="0">
                <a:latin typeface="Gill Sans MT" panose="020B0502020104020203" pitchFamily="34" charset="0"/>
              </a:rPr>
              <a:t>Supporting AGYW as Leaders -South Africa</a:t>
            </a:r>
            <a:endParaRPr lang="en-US" b="1" dirty="0">
              <a:latin typeface="Gill Sans MT" panose="020B0502020104020203" pitchFamily="34" charset="0"/>
            </a:endParaRPr>
          </a:p>
        </p:txBody>
      </p:sp>
      <p:sp>
        <p:nvSpPr>
          <p:cNvPr id="3" name="Content Placeholder 2"/>
          <p:cNvSpPr>
            <a:spLocks noGrp="1"/>
          </p:cNvSpPr>
          <p:nvPr>
            <p:ph idx="1"/>
          </p:nvPr>
        </p:nvSpPr>
        <p:spPr>
          <a:xfrm>
            <a:off x="506730" y="2404875"/>
            <a:ext cx="7786688" cy="2597618"/>
          </a:xfrm>
        </p:spPr>
        <p:txBody>
          <a:bodyPr>
            <a:noAutofit/>
          </a:bodyPr>
          <a:lstStyle/>
          <a:p>
            <a:r>
              <a:rPr lang="en-US" sz="2400" dirty="0" smtClean="0">
                <a:latin typeface="Gill Sans MT" panose="020B0502020104020203" pitchFamily="34" charset="0"/>
              </a:rPr>
              <a:t>50 AGYW in DREAMS districts of Gauteng</a:t>
            </a:r>
          </a:p>
          <a:p>
            <a:r>
              <a:rPr lang="en-US" sz="2400" dirty="0" smtClean="0">
                <a:latin typeface="Gill Sans MT" panose="020B0502020104020203" pitchFamily="34" charset="0"/>
              </a:rPr>
              <a:t>Receive training on advocacy and leadership</a:t>
            </a:r>
          </a:p>
          <a:p>
            <a:r>
              <a:rPr lang="en-US" sz="2400" dirty="0" smtClean="0">
                <a:latin typeface="Gill Sans MT" panose="020B0502020104020203" pitchFamily="34" charset="0"/>
              </a:rPr>
              <a:t>Using new skills, plan </a:t>
            </a:r>
            <a:r>
              <a:rPr lang="en-US" sz="2400" dirty="0">
                <a:latin typeface="Gill Sans MT" panose="020B0502020104020203" pitchFamily="34" charset="0"/>
              </a:rPr>
              <a:t>and implement </a:t>
            </a:r>
            <a:r>
              <a:rPr lang="en-US" sz="2400" dirty="0" smtClean="0">
                <a:latin typeface="Gill Sans MT" panose="020B0502020104020203" pitchFamily="34" charset="0"/>
              </a:rPr>
              <a:t>focused </a:t>
            </a:r>
            <a:r>
              <a:rPr lang="en-US" sz="2400" dirty="0">
                <a:latin typeface="Gill Sans MT" panose="020B0502020104020203" pitchFamily="34" charset="0"/>
              </a:rPr>
              <a:t>activity as a group </a:t>
            </a:r>
            <a:r>
              <a:rPr lang="en-US" sz="2400" dirty="0" smtClean="0">
                <a:latin typeface="Gill Sans MT" panose="020B0502020104020203" pitchFamily="34" charset="0"/>
              </a:rPr>
              <a:t>building </a:t>
            </a:r>
            <a:r>
              <a:rPr lang="en-US" sz="2400" dirty="0">
                <a:latin typeface="Gill Sans MT" panose="020B0502020104020203" pitchFamily="34" charset="0"/>
              </a:rPr>
              <a:t>upon DREAMS goals in their community </a:t>
            </a:r>
            <a:endParaRPr lang="en-US" sz="2400" dirty="0" smtClean="0">
              <a:latin typeface="Gill Sans MT" panose="020B0502020104020203" pitchFamily="34" charset="0"/>
            </a:endParaRPr>
          </a:p>
          <a:p>
            <a:r>
              <a:rPr lang="en-US" sz="2400" dirty="0">
                <a:latin typeface="Gill Sans MT" panose="020B0502020104020203" pitchFamily="34" charset="0"/>
              </a:rPr>
              <a:t>P</a:t>
            </a:r>
            <a:r>
              <a:rPr lang="en-US" sz="2400" dirty="0" smtClean="0">
                <a:latin typeface="Gill Sans MT" panose="020B0502020104020203" pitchFamily="34" charset="0"/>
              </a:rPr>
              <a:t>articipate </a:t>
            </a:r>
            <a:r>
              <a:rPr lang="en-US" sz="2400" dirty="0">
                <a:latin typeface="Gill Sans MT" panose="020B0502020104020203" pitchFamily="34" charset="0"/>
              </a:rPr>
              <a:t>in provincial </a:t>
            </a:r>
            <a:r>
              <a:rPr lang="en-US" sz="2400" dirty="0" smtClean="0">
                <a:latin typeface="Gill Sans MT" panose="020B0502020104020203" pitchFamily="34" charset="0"/>
              </a:rPr>
              <a:t>/national </a:t>
            </a:r>
            <a:r>
              <a:rPr lang="en-US" sz="2400" dirty="0">
                <a:latin typeface="Gill Sans MT" panose="020B0502020104020203" pitchFamily="34" charset="0"/>
              </a:rPr>
              <a:t>coordinating </a:t>
            </a:r>
            <a:r>
              <a:rPr lang="en-US" sz="2400" dirty="0" smtClean="0">
                <a:latin typeface="Gill Sans MT" panose="020B0502020104020203" pitchFamily="34" charset="0"/>
              </a:rPr>
              <a:t>structures/governing </a:t>
            </a:r>
            <a:r>
              <a:rPr lang="en-US" sz="2400" dirty="0">
                <a:latin typeface="Gill Sans MT" panose="020B0502020104020203" pitchFamily="34" charset="0"/>
              </a:rPr>
              <a:t>councils focusing on AGYW </a:t>
            </a:r>
            <a:r>
              <a:rPr lang="en-US" sz="2400" dirty="0" smtClean="0">
                <a:latin typeface="Gill Sans MT" panose="020B0502020104020203" pitchFamily="34" charset="0"/>
              </a:rPr>
              <a:t>issues</a:t>
            </a:r>
          </a:p>
          <a:p>
            <a:r>
              <a:rPr lang="en-US" sz="2400" dirty="0" smtClean="0">
                <a:latin typeface="Gill Sans MT" panose="020B0502020104020203" pitchFamily="34" charset="0"/>
              </a:rPr>
              <a:t>Capture learning with recommendations for other countries to replicate/adapt approaches</a:t>
            </a:r>
          </a:p>
          <a:p>
            <a:endParaRPr lang="en-US" sz="24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468BAC36-C183-4047-8001-1248D277A477}" type="slidenum">
              <a:rPr lang="en-US" smtClean="0"/>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461" y="424440"/>
            <a:ext cx="3473292" cy="2601617"/>
          </a:xfrm>
          <a:prstGeom prst="rect">
            <a:avLst/>
          </a:prstGeom>
          <a:scene3d>
            <a:camera prst="orthographicFront">
              <a:rot lat="0" lon="21299999" rev="20399999"/>
            </a:camera>
            <a:lightRig rig="threePt" dir="t"/>
          </a:scene3d>
        </p:spPr>
      </p:pic>
    </p:spTree>
    <p:extLst>
      <p:ext uri="{BB962C8B-B14F-4D97-AF65-F5344CB8AC3E}">
        <p14:creationId xmlns:p14="http://schemas.microsoft.com/office/powerpoint/2010/main" val="18824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pic>
        <p:nvPicPr>
          <p:cNvPr id="7" name="image10.png"/>
          <p:cNvPicPr/>
          <p:nvPr/>
        </p:nvPicPr>
        <p:blipFill>
          <a:blip r:embed="rId3"/>
          <a:srcRect/>
          <a:stretch>
            <a:fillRect/>
          </a:stretch>
        </p:blipFill>
        <p:spPr>
          <a:xfrm>
            <a:off x="2857500" y="541020"/>
            <a:ext cx="6134101" cy="4004457"/>
          </a:xfrm>
          <a:prstGeom prst="rect">
            <a:avLst/>
          </a:prstGeom>
          <a:ln/>
        </p:spPr>
      </p:pic>
      <p:sp>
        <p:nvSpPr>
          <p:cNvPr id="6" name="TextBox 5"/>
          <p:cNvSpPr txBox="1"/>
          <p:nvPr/>
        </p:nvSpPr>
        <p:spPr>
          <a:xfrm>
            <a:off x="0" y="320041"/>
            <a:ext cx="2857500" cy="5262979"/>
          </a:xfrm>
          <a:prstGeom prst="rect">
            <a:avLst/>
          </a:prstGeom>
          <a:noFill/>
        </p:spPr>
        <p:txBody>
          <a:bodyPr wrap="square" rtlCol="0">
            <a:spAutoFit/>
          </a:bodyPr>
          <a:lstStyle/>
          <a:p>
            <a:pPr algn="ctr"/>
            <a:r>
              <a:rPr lang="en-US" sz="2800" b="1" dirty="0">
                <a:latin typeface="Gill Sans MT" panose="020B0502020104020203" pitchFamily="34" charset="0"/>
              </a:rPr>
              <a:t>2</a:t>
            </a:r>
            <a:r>
              <a:rPr lang="en-US" sz="2800" b="1" dirty="0" smtClean="0">
                <a:latin typeface="Gill Sans MT" panose="020B0502020104020203" pitchFamily="34" charset="0"/>
              </a:rPr>
              <a:t>. </a:t>
            </a:r>
            <a:r>
              <a:rPr lang="en-US" sz="2800" b="1" dirty="0" err="1">
                <a:latin typeface="Gill Sans MT" panose="020B0502020104020203" pitchFamily="34" charset="0"/>
              </a:rPr>
              <a:t>YouthPower</a:t>
            </a:r>
            <a:r>
              <a:rPr lang="en-US" sz="2800" b="1" dirty="0">
                <a:latin typeface="Gill Sans MT" panose="020B0502020104020203" pitchFamily="34" charset="0"/>
              </a:rPr>
              <a:t> Learning: </a:t>
            </a:r>
          </a:p>
          <a:p>
            <a:pPr algn="ctr"/>
            <a:endParaRPr lang="en-US" sz="2800" b="1" dirty="0">
              <a:latin typeface="Gill Sans MT" panose="020B0502020104020203" pitchFamily="34" charset="0"/>
            </a:endParaRPr>
          </a:p>
          <a:p>
            <a:pPr algn="ctr"/>
            <a:r>
              <a:rPr lang="en-US" sz="2800" b="1" dirty="0" err="1">
                <a:solidFill>
                  <a:srgbClr val="FF0000"/>
                </a:solidFill>
                <a:latin typeface="Gill Sans MT" panose="020B0502020104020203" pitchFamily="34" charset="0"/>
              </a:rPr>
              <a:t>Youth</a:t>
            </a:r>
            <a:r>
              <a:rPr lang="en-US" sz="2800" b="1" dirty="0" err="1">
                <a:latin typeface="Gill Sans MT" panose="020B0502020104020203" pitchFamily="34" charset="0"/>
              </a:rPr>
              <a:t>Lead</a:t>
            </a:r>
            <a:r>
              <a:rPr lang="en-US" sz="2800" b="1" dirty="0">
                <a:latin typeface="Gill Sans MT" panose="020B0502020104020203" pitchFamily="34" charset="0"/>
              </a:rPr>
              <a:t> </a:t>
            </a:r>
          </a:p>
          <a:p>
            <a:pPr algn="ctr"/>
            <a:r>
              <a:rPr lang="en-US" sz="2800" b="1" i="1" dirty="0">
                <a:latin typeface="Gill Sans MT" panose="020B0502020104020203" pitchFamily="34" charset="0"/>
              </a:rPr>
              <a:t>Connecting Youth </a:t>
            </a:r>
            <a:r>
              <a:rPr lang="en-US" sz="2800" b="1" i="1" dirty="0" err="1">
                <a:latin typeface="Gill Sans MT" panose="020B0502020104020203" pitchFamily="34" charset="0"/>
              </a:rPr>
              <a:t>Changemakers</a:t>
            </a:r>
            <a:r>
              <a:rPr lang="en-US" sz="2800" b="1" i="1" dirty="0">
                <a:latin typeface="Gill Sans MT" panose="020B0502020104020203" pitchFamily="34" charset="0"/>
              </a:rPr>
              <a:t> Around the Globe </a:t>
            </a:r>
          </a:p>
          <a:p>
            <a:pPr algn="ctr"/>
            <a:endParaRPr lang="en-US" sz="2800" b="1" i="1" dirty="0">
              <a:latin typeface="Gill Sans MT" panose="020B0502020104020203" pitchFamily="34" charset="0"/>
            </a:endParaRPr>
          </a:p>
          <a:p>
            <a:pPr algn="ctr"/>
            <a:r>
              <a:rPr lang="en-US" sz="2800" b="1" i="1" dirty="0">
                <a:latin typeface="Gill Sans MT" panose="020B0502020104020203" pitchFamily="34" charset="0"/>
              </a:rPr>
              <a:t>Coming Sept. 2018</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67" y="6296508"/>
            <a:ext cx="1554480" cy="5050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97" y="6277508"/>
            <a:ext cx="1554480" cy="5626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166" y="6374123"/>
            <a:ext cx="1828800" cy="325693"/>
          </a:xfrm>
          <a:prstGeom prst="rect">
            <a:avLst/>
          </a:prstGeom>
        </p:spPr>
      </p:pic>
    </p:spTree>
    <p:extLst>
      <p:ext uri="{BB962C8B-B14F-4D97-AF65-F5344CB8AC3E}">
        <p14:creationId xmlns:p14="http://schemas.microsoft.com/office/powerpoint/2010/main" val="74694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386134"/>
            <a:ext cx="4874663" cy="810662"/>
          </a:xfrm>
        </p:spPr>
        <p:txBody>
          <a:bodyPr>
            <a:normAutofit/>
          </a:bodyPr>
          <a:lstStyle/>
          <a:p>
            <a:r>
              <a:rPr lang="en-US" sz="3000" b="1" dirty="0" err="1">
                <a:solidFill>
                  <a:srgbClr val="FF0000"/>
                </a:solidFill>
                <a:latin typeface="Gill Sans MT" panose="020B0502020104020203" pitchFamily="34" charset="0"/>
              </a:rPr>
              <a:t>Youth</a:t>
            </a:r>
            <a:r>
              <a:rPr lang="en-US" sz="3000" b="1" dirty="0" err="1">
                <a:latin typeface="Gill Sans MT" panose="020B0502020104020203" pitchFamily="34" charset="0"/>
              </a:rPr>
              <a:t>Lead</a:t>
            </a:r>
            <a:r>
              <a:rPr lang="en-US" sz="3000" b="1" dirty="0">
                <a:latin typeface="Gill Sans MT" panose="020B0502020104020203" pitchFamily="34" charset="0"/>
              </a:rPr>
              <a:t> will include: </a:t>
            </a:r>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sp>
        <p:nvSpPr>
          <p:cNvPr id="6" name="TextBox 5"/>
          <p:cNvSpPr txBox="1"/>
          <p:nvPr/>
        </p:nvSpPr>
        <p:spPr>
          <a:xfrm>
            <a:off x="314326" y="4130207"/>
            <a:ext cx="8758601" cy="1107996"/>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A content repository to store and share their tools, resources, events and other content.</a:t>
            </a:r>
          </a:p>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Leveraging of social media for access by site members – where possible.</a:t>
            </a:r>
            <a:r>
              <a:rPr lang="en-US" sz="2200" dirty="0">
                <a:latin typeface="Gill Sans MT" panose="020B0502020104020203" pitchFamily="34" charset="0"/>
              </a:rPr>
              <a:t> </a:t>
            </a:r>
          </a:p>
        </p:txBody>
      </p:sp>
      <p:sp>
        <p:nvSpPr>
          <p:cNvPr id="8" name="TextBox 7"/>
          <p:cNvSpPr txBox="1"/>
          <p:nvPr/>
        </p:nvSpPr>
        <p:spPr>
          <a:xfrm>
            <a:off x="314326" y="1043610"/>
            <a:ext cx="6172199" cy="3816429"/>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Opportunities to </a:t>
            </a:r>
            <a:r>
              <a:rPr lang="en-US" sz="2200" dirty="0" smtClean="0">
                <a:latin typeface="Gill Sans MT" panose="020B0502020104020203" pitchFamily="34" charset="0"/>
                <a:cs typeface="Arial" panose="020B0604020202020204" pitchFamily="34" charset="0"/>
              </a:rPr>
              <a:t>connect </a:t>
            </a:r>
            <a:r>
              <a:rPr lang="en-US" sz="2200" dirty="0">
                <a:latin typeface="Gill Sans MT" panose="020B0502020104020203" pitchFamily="34" charset="0"/>
                <a:cs typeface="Arial" panose="020B0604020202020204" pitchFamily="34" charset="0"/>
              </a:rPr>
              <a:t>youth to each other to share learnings and offer peer-to-peer assistance.</a:t>
            </a:r>
          </a:p>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Easy access to information about funding opportunities.  </a:t>
            </a:r>
          </a:p>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Ability to post innovations. </a:t>
            </a:r>
          </a:p>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Links to resources relevant to young leaders and other networks, (e.g., Global Shapers, YouthPower Communities of Practice, Ashoka, etc.).</a:t>
            </a:r>
          </a:p>
          <a:p>
            <a:pPr marL="257175" indent="-257175">
              <a:buFont typeface="Arial" panose="020B0604020202020204" pitchFamily="34" charset="0"/>
              <a:buChar char="•"/>
            </a:pPr>
            <a:r>
              <a:rPr lang="en-US" sz="2200" dirty="0">
                <a:latin typeface="Gill Sans MT" panose="020B0502020104020203" pitchFamily="34" charset="0"/>
                <a:cs typeface="Arial" panose="020B0604020202020204" pitchFamily="34" charset="0"/>
              </a:rPr>
              <a:t>Easy access to experts for guidance and advice. </a:t>
            </a:r>
          </a:p>
          <a:p>
            <a:pPr marL="257175" indent="-257175">
              <a:buFont typeface="Arial" panose="020B0604020202020204" pitchFamily="34" charset="0"/>
              <a:buChar char="•"/>
            </a:pPr>
            <a:endParaRPr lang="en-US" sz="2200" dirty="0">
              <a:latin typeface="Gill Sans MT" panose="020B0502020104020203" pitchFamily="34" charset="0"/>
              <a:cs typeface="Arial" panose="020B0604020202020204" pitchFamily="34" charset="0"/>
            </a:endParaRPr>
          </a:p>
          <a:p>
            <a:pPr marL="257175" indent="-257175">
              <a:buFont typeface="Arial" panose="020B0604020202020204" pitchFamily="34" charset="0"/>
              <a:buChar char="•"/>
            </a:pPr>
            <a:endParaRPr lang="en-US" sz="2200" dirty="0">
              <a:latin typeface="Gill Sans MT" panose="020B0502020104020203"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185" y="-1"/>
            <a:ext cx="2824175" cy="403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67" y="6296508"/>
            <a:ext cx="1554480" cy="5050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97" y="6277508"/>
            <a:ext cx="1554480" cy="5626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166" y="6374123"/>
            <a:ext cx="1828800" cy="325693"/>
          </a:xfrm>
          <a:prstGeom prst="rect">
            <a:avLst/>
          </a:prstGeom>
        </p:spPr>
      </p:pic>
    </p:spTree>
    <p:extLst>
      <p:ext uri="{BB962C8B-B14F-4D97-AF65-F5344CB8AC3E}">
        <p14:creationId xmlns:p14="http://schemas.microsoft.com/office/powerpoint/2010/main" val="1402493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ED0E9D1E3B64D990C1DAB387DFAA2" ma:contentTypeVersion="0" ma:contentTypeDescription="Create a new document." ma:contentTypeScope="" ma:versionID="31e4e7bd7c8e892f401780dae08a4fbf">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78BB8-9098-46A4-9EF9-4ED85BEF8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ABB574-A130-46EE-B46B-85900DD329A3}">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9593B5-D922-46FE-96C5-D82A9C10A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37297</TotalTime>
  <Words>592</Words>
  <Application>Microsoft Office PowerPoint</Application>
  <PresentationFormat>On-screen Show (4:3)</PresentationFormat>
  <Paragraphs>136</Paragraphs>
  <Slides>17</Slides>
  <Notes>12</Notes>
  <HiddenSlides>5</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3_Office Theme</vt:lpstr>
      <vt:lpstr>PowerPoint Presentation</vt:lpstr>
      <vt:lpstr>YouthPower</vt:lpstr>
      <vt:lpstr>Overview</vt:lpstr>
      <vt:lpstr>We’re all about Positive Youth Development (PYD)</vt:lpstr>
      <vt:lpstr>PYD works!  Look at those SRH &amp; HIV/AIDS outcomes</vt:lpstr>
      <vt:lpstr>PowerPoint Presentation</vt:lpstr>
      <vt:lpstr>1. YouthPower Action:  Supporting AGYW as Leaders -South Africa</vt:lpstr>
      <vt:lpstr>PowerPoint Presentation</vt:lpstr>
      <vt:lpstr>YouthLead will include: </vt:lpstr>
      <vt:lpstr>3. YouthPower Action:  Anyaka Makwiri (Smart Girl) Pilot</vt:lpstr>
      <vt:lpstr>Workshops with AGYW</vt:lpstr>
      <vt:lpstr>Workshops with AGYW </vt:lpstr>
      <vt:lpstr>   Youth Led Community Projects   </vt:lpstr>
      <vt:lpstr>Program Results  </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Fine;Cassandra Jessee</dc:creator>
  <cp:lastModifiedBy>Berard, Elizabeth (GH/OHA/IS)</cp:lastModifiedBy>
  <cp:revision>778</cp:revision>
  <cp:lastPrinted>2018-01-30T18:43:09Z</cp:lastPrinted>
  <dcterms:created xsi:type="dcterms:W3CDTF">2016-01-20T16:05:10Z</dcterms:created>
  <dcterms:modified xsi:type="dcterms:W3CDTF">2018-07-20T11:06:48Z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0x010100931ED0E9D1E3B64D990C1DAB387DFAA2</vt:lpwstr>
  </property>
  <property fmtid="{D5CDD505-2E9C-101B-9397-08002B2CF9AE}" pid="3" name="_NewReviewCycle">
    <vt:lpwstr/>
  </property>
</Properties>
</file>